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8"/>
  </p:notesMasterIdLst>
  <p:sldIdLst>
    <p:sldId id="256" r:id="rId2"/>
    <p:sldId id="311" r:id="rId3"/>
    <p:sldId id="257" r:id="rId4"/>
    <p:sldId id="307" r:id="rId5"/>
    <p:sldId id="312" r:id="rId6"/>
    <p:sldId id="313" r:id="rId7"/>
    <p:sldId id="314" r:id="rId8"/>
    <p:sldId id="315" r:id="rId9"/>
    <p:sldId id="316" r:id="rId10"/>
    <p:sldId id="317" r:id="rId11"/>
    <p:sldId id="309" r:id="rId12"/>
    <p:sldId id="319" r:id="rId13"/>
    <p:sldId id="321" r:id="rId14"/>
    <p:sldId id="322" r:id="rId15"/>
    <p:sldId id="331" r:id="rId16"/>
    <p:sldId id="330" r:id="rId17"/>
    <p:sldId id="323" r:id="rId18"/>
    <p:sldId id="324" r:id="rId19"/>
    <p:sldId id="332" r:id="rId20"/>
    <p:sldId id="325" r:id="rId21"/>
    <p:sldId id="333" r:id="rId22"/>
    <p:sldId id="328" r:id="rId23"/>
    <p:sldId id="334" r:id="rId24"/>
    <p:sldId id="329" r:id="rId25"/>
    <p:sldId id="310" r:id="rId26"/>
    <p:sldId id="305"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283" autoAdjust="0"/>
    <p:restoredTop sz="94660"/>
  </p:normalViewPr>
  <p:slideViewPr>
    <p:cSldViewPr>
      <p:cViewPr>
        <p:scale>
          <a:sx n="50" d="100"/>
          <a:sy n="50" d="100"/>
        </p:scale>
        <p:origin x="-2076" y="-6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A7D5D17-E26D-48C0-ABBE-02DD17B4B371}" type="datetimeFigureOut">
              <a:rPr lang="en-GB" smtClean="0"/>
              <a:pPr/>
              <a:t>27/05/2014</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DB08C53-0E3E-45BB-9829-ED508BA3AF5A}" type="slidenum">
              <a:rPr lang="en-GB" smtClean="0"/>
              <a:pPr/>
              <a:t>‹#›</a:t>
            </a:fld>
            <a:endParaRPr lang="en-GB"/>
          </a:p>
        </p:txBody>
      </p:sp>
    </p:spTree>
    <p:extLst>
      <p:ext uri="{BB962C8B-B14F-4D97-AF65-F5344CB8AC3E}">
        <p14:creationId xmlns:p14="http://schemas.microsoft.com/office/powerpoint/2010/main" val="33368991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5DB08C53-0E3E-45BB-9829-ED508BA3AF5A}" type="slidenum">
              <a:rPr lang="en-GB" smtClean="0"/>
              <a:pPr/>
              <a:t>1</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5B29D6C-98D7-42BB-9EE2-5766D80D86DD}" type="slidenum">
              <a:rPr lang="en-GB" smtClean="0"/>
              <a:pPr/>
              <a:t>7</a:t>
            </a:fld>
            <a:endParaRPr lang="en-GB"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slide" Target="../slides/slide10.xml"/><Relationship Id="rId3" Type="http://schemas.openxmlformats.org/officeDocument/2006/relationships/slide" Target="../slides/slide2.xml"/><Relationship Id="rId7" Type="http://schemas.openxmlformats.org/officeDocument/2006/relationships/slide" Target="../slides/slide9.xml"/><Relationship Id="rId12" Type="http://schemas.openxmlformats.org/officeDocument/2006/relationships/slide" Target="../slides/slide20.xml"/><Relationship Id="rId2" Type="http://schemas.openxmlformats.org/officeDocument/2006/relationships/slide" Target="../slides/slide5.xml"/><Relationship Id="rId1" Type="http://schemas.openxmlformats.org/officeDocument/2006/relationships/slideMaster" Target="../slideMasters/slideMaster1.xml"/><Relationship Id="rId6" Type="http://schemas.openxmlformats.org/officeDocument/2006/relationships/slide" Target="../slides/slide8.xml"/><Relationship Id="rId11" Type="http://schemas.openxmlformats.org/officeDocument/2006/relationships/slide" Target="../slides/slide24.xml"/><Relationship Id="rId5" Type="http://schemas.openxmlformats.org/officeDocument/2006/relationships/slide" Target="../slides/slide7.xml"/><Relationship Id="rId10" Type="http://schemas.openxmlformats.org/officeDocument/2006/relationships/slide" Target="../slides/slide12.xml"/><Relationship Id="rId4" Type="http://schemas.openxmlformats.org/officeDocument/2006/relationships/slide" Target="../slides/slide26.xml"/><Relationship Id="rId9" Type="http://schemas.openxmlformats.org/officeDocument/2006/relationships/slide" Target="../slides/slide1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a:xfrm>
            <a:off x="6727032" y="6453336"/>
            <a:ext cx="1920240" cy="320368"/>
          </a:xfrm>
        </p:spPr>
        <p:txBody>
          <a:bodyPr/>
          <a:lstStyle>
            <a:lvl1pPr>
              <a:defRPr>
                <a:solidFill>
                  <a:srgbClr val="FFFFFF"/>
                </a:solidFill>
              </a:defRPr>
            </a:lvl1pPr>
            <a:extLst/>
          </a:lstStyle>
          <a:p>
            <a:pPr algn="ctr"/>
            <a:fld id="{23214344-8236-4B1F-A3DF-DA24BB3EAD55}" type="datetimeFigureOut">
              <a:rPr lang="en-GB" smtClean="0"/>
              <a:pPr algn="ctr"/>
              <a:t>27/05/2014</a:t>
            </a:fld>
            <a:endParaRPr lang="en-GB" dirty="0"/>
          </a:p>
        </p:txBody>
      </p:sp>
      <p:sp>
        <p:nvSpPr>
          <p:cNvPr id="19" name="Footer Placeholder 18"/>
          <p:cNvSpPr>
            <a:spLocks noGrp="1"/>
          </p:cNvSpPr>
          <p:nvPr>
            <p:ph type="ftr" sz="quarter" idx="11"/>
          </p:nvPr>
        </p:nvSpPr>
        <p:spPr>
          <a:xfrm>
            <a:off x="3707904" y="6453336"/>
            <a:ext cx="3022849" cy="319733"/>
          </a:xfrm>
        </p:spPr>
        <p:txBody>
          <a:bodyPr/>
          <a:lstStyle>
            <a:lvl1pPr>
              <a:defRPr>
                <a:solidFill>
                  <a:schemeClr val="accent1">
                    <a:tint val="20000"/>
                  </a:schemeClr>
                </a:solidFill>
              </a:defRPr>
            </a:lvl1pPr>
            <a:extLst/>
          </a:lstStyle>
          <a:p>
            <a:r>
              <a:rPr lang="en-GB" dirty="0" smtClean="0"/>
              <a:t>Unit  09 – Computer Network Systems</a:t>
            </a:r>
            <a:endParaRPr lang="en-GB" dirty="0"/>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6C42A4F3-54E0-43BF-809D-8D7D84B5BC65}" type="slidenum">
              <a:rPr lang="en-GB" smtClean="0"/>
              <a:pPr/>
              <a:t>‹#›</a:t>
            </a:fld>
            <a:endParaRPr lang="en-GB"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23214344-8236-4B1F-A3DF-DA24BB3EAD55}" type="datetimeFigureOut">
              <a:rPr lang="en-GB" smtClean="0"/>
              <a:pPr/>
              <a:t>27/05/2014</a:t>
            </a:fld>
            <a:endParaRPr lang="en-GB"/>
          </a:p>
        </p:txBody>
      </p:sp>
      <p:sp>
        <p:nvSpPr>
          <p:cNvPr id="5" name="Footer Placeholder 4"/>
          <p:cNvSpPr>
            <a:spLocks noGrp="1"/>
          </p:cNvSpPr>
          <p:nvPr>
            <p:ph type="ftr" sz="quarter" idx="11"/>
          </p:nvPr>
        </p:nvSpPr>
        <p:spPr/>
        <p:txBody>
          <a:bodyPr/>
          <a:lstStyle>
            <a:extLst/>
          </a:lstStyle>
          <a:p>
            <a:endParaRPr lang="en-GB"/>
          </a:p>
        </p:txBody>
      </p:sp>
      <p:sp>
        <p:nvSpPr>
          <p:cNvPr id="6" name="Slide Number Placeholder 5"/>
          <p:cNvSpPr>
            <a:spLocks noGrp="1"/>
          </p:cNvSpPr>
          <p:nvPr>
            <p:ph type="sldNum" sz="quarter" idx="12"/>
          </p:nvPr>
        </p:nvSpPr>
        <p:spPr/>
        <p:txBody>
          <a:bodyPr/>
          <a:lstStyle>
            <a:extLst/>
          </a:lstStyle>
          <a:p>
            <a:fld id="{8F1201DD-DA1B-4B07-90AE-AA0AC650B466}"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23214344-8236-4B1F-A3DF-DA24BB3EAD55}" type="datetimeFigureOut">
              <a:rPr lang="en-GB" smtClean="0"/>
              <a:pPr/>
              <a:t>27/05/2014</a:t>
            </a:fld>
            <a:endParaRPr lang="en-GB"/>
          </a:p>
        </p:txBody>
      </p:sp>
      <p:sp>
        <p:nvSpPr>
          <p:cNvPr id="5" name="Footer Placeholder 4"/>
          <p:cNvSpPr>
            <a:spLocks noGrp="1"/>
          </p:cNvSpPr>
          <p:nvPr>
            <p:ph type="ftr" sz="quarter" idx="11"/>
          </p:nvPr>
        </p:nvSpPr>
        <p:spPr/>
        <p:txBody>
          <a:bodyPr/>
          <a:lstStyle>
            <a:extLst/>
          </a:lstStyle>
          <a:p>
            <a:endParaRPr lang="en-GB"/>
          </a:p>
        </p:txBody>
      </p:sp>
      <p:sp>
        <p:nvSpPr>
          <p:cNvPr id="6" name="Slide Number Placeholder 5"/>
          <p:cNvSpPr>
            <a:spLocks noGrp="1"/>
          </p:cNvSpPr>
          <p:nvPr>
            <p:ph type="sldNum" sz="quarter" idx="12"/>
          </p:nvPr>
        </p:nvSpPr>
        <p:spPr/>
        <p:txBody>
          <a:bodyPr/>
          <a:lstStyle>
            <a:extLst/>
          </a:lstStyle>
          <a:p>
            <a:fld id="{8F1201DD-DA1B-4B07-90AE-AA0AC650B466}"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07293"/>
            <a:ext cx="8712968" cy="5030019"/>
          </a:xfrm>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Title 6"/>
          <p:cNvSpPr>
            <a:spLocks noGrp="1"/>
          </p:cNvSpPr>
          <p:nvPr>
            <p:ph type="title"/>
          </p:nvPr>
        </p:nvSpPr>
        <p:spPr>
          <a:xfrm>
            <a:off x="230832" y="116632"/>
            <a:ext cx="8733656" cy="936104"/>
          </a:xfrm>
        </p:spPr>
        <p:txBody>
          <a:bodyPr rtlCol="0">
            <a:normAutofit/>
          </a:bodyPr>
          <a:lstStyle>
            <a:lvl1pPr>
              <a:defRPr sz="4000"/>
            </a:lvl1pPr>
            <a:extLst/>
          </a:lstStyle>
          <a:p>
            <a:r>
              <a:rPr kumimoji="0" lang="en-US" dirty="0" smtClean="0"/>
              <a:t>Click to edit Master title style</a:t>
            </a:r>
            <a:endParaRPr kumimoji="0" lang="en-US" dirty="0"/>
          </a:p>
        </p:txBody>
      </p:sp>
      <p:sp>
        <p:nvSpPr>
          <p:cNvPr id="8" name="Round Same Side Corner Rectangle 7">
            <a:hlinkClick r:id="rId2" action="ppaction://hlinksldjump"/>
          </p:cNvPr>
          <p:cNvSpPr/>
          <p:nvPr userDrawn="1"/>
        </p:nvSpPr>
        <p:spPr>
          <a:xfrm>
            <a:off x="35496" y="6572818"/>
            <a:ext cx="792088" cy="28518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GB" sz="1200" b="1" dirty="0" smtClean="0">
                <a:solidFill>
                  <a:schemeClr val="bg1"/>
                </a:solidFill>
                <a:latin typeface="Calibri" pitchFamily="34" charset="0"/>
                <a:cs typeface="Calibri" pitchFamily="34" charset="0"/>
              </a:rPr>
              <a:t>Scenario</a:t>
            </a:r>
            <a:endParaRPr lang="en-GB" sz="1300" b="1" dirty="0">
              <a:solidFill>
                <a:schemeClr val="bg1"/>
              </a:solidFill>
              <a:latin typeface="Calibri" pitchFamily="34" charset="0"/>
              <a:cs typeface="Calibri" pitchFamily="34" charset="0"/>
            </a:endParaRPr>
          </a:p>
        </p:txBody>
      </p:sp>
      <p:sp>
        <p:nvSpPr>
          <p:cNvPr id="9" name="Round Same Side Corner Rectangle 8">
            <a:hlinkClick r:id="rId3" action="ppaction://hlinksldjump"/>
          </p:cNvPr>
          <p:cNvSpPr/>
          <p:nvPr userDrawn="1"/>
        </p:nvSpPr>
        <p:spPr>
          <a:xfrm>
            <a:off x="827584" y="6569968"/>
            <a:ext cx="72008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300" b="1" dirty="0" smtClean="0">
                <a:latin typeface="Calibri" pitchFamily="34" charset="0"/>
                <a:cs typeface="Calibri" pitchFamily="34" charset="0"/>
              </a:rPr>
              <a:t>Criteria</a:t>
            </a:r>
            <a:endParaRPr lang="en-GB" sz="1300" b="1" dirty="0">
              <a:latin typeface="Calibri" pitchFamily="34" charset="0"/>
              <a:cs typeface="Calibri" pitchFamily="34" charset="0"/>
            </a:endParaRPr>
          </a:p>
        </p:txBody>
      </p:sp>
      <p:sp>
        <p:nvSpPr>
          <p:cNvPr id="10" name="Round Same Side Corner Rectangle 9">
            <a:hlinkClick r:id="rId4" action="ppaction://hlinksldjump"/>
          </p:cNvPr>
          <p:cNvSpPr/>
          <p:nvPr userDrawn="1"/>
        </p:nvSpPr>
        <p:spPr>
          <a:xfrm>
            <a:off x="1547664" y="6569968"/>
            <a:ext cx="648072"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400" b="1" dirty="0" smtClean="0">
                <a:latin typeface="Calibri" pitchFamily="34" charset="0"/>
                <a:cs typeface="Calibri" pitchFamily="34" charset="0"/>
              </a:rPr>
              <a:t>Tasks</a:t>
            </a:r>
            <a:endParaRPr lang="en-GB" sz="1600" b="1" dirty="0">
              <a:latin typeface="Calibri" pitchFamily="34" charset="0"/>
              <a:cs typeface="Calibri" pitchFamily="34" charset="0"/>
            </a:endParaRPr>
          </a:p>
        </p:txBody>
      </p:sp>
      <p:sp>
        <p:nvSpPr>
          <p:cNvPr id="11" name="Round Same Side Corner Rectangle 10">
            <a:hlinkClick r:id="" action="ppaction://noaction"/>
          </p:cNvPr>
          <p:cNvSpPr/>
          <p:nvPr userDrawn="1"/>
        </p:nvSpPr>
        <p:spPr>
          <a:xfrm>
            <a:off x="7740352" y="6569968"/>
            <a:ext cx="1403648" cy="288032"/>
          </a:xfrm>
          <a:prstGeom prst="round2SameRect">
            <a:avLst/>
          </a:prstGeom>
        </p:spPr>
        <p:style>
          <a:lnRef idx="2">
            <a:schemeClr val="accent6"/>
          </a:lnRef>
          <a:fillRef idx="1">
            <a:schemeClr val="lt1"/>
          </a:fillRef>
          <a:effectRef idx="0">
            <a:schemeClr val="accent6"/>
          </a:effectRef>
          <a:fontRef idx="minor">
            <a:schemeClr val="dk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solidFill>
                  <a:schemeClr val="tx1"/>
                </a:solidFill>
                <a:latin typeface="Calibri" pitchFamily="34" charset="0"/>
                <a:cs typeface="Calibri" pitchFamily="34" charset="0"/>
              </a:rPr>
              <a:t>Assessment</a:t>
            </a:r>
            <a:endParaRPr lang="en-GB" sz="1600" b="1" dirty="0">
              <a:solidFill>
                <a:schemeClr val="tx1"/>
              </a:solidFill>
              <a:latin typeface="Calibri" pitchFamily="34" charset="0"/>
              <a:cs typeface="Calibri" pitchFamily="34" charset="0"/>
            </a:endParaRPr>
          </a:p>
        </p:txBody>
      </p:sp>
      <p:sp>
        <p:nvSpPr>
          <p:cNvPr id="12" name="Round Same Side Corner Rectangle 11">
            <a:hlinkClick r:id="" action="ppaction://noaction"/>
          </p:cNvPr>
          <p:cNvSpPr/>
          <p:nvPr userDrawn="1"/>
        </p:nvSpPr>
        <p:spPr>
          <a:xfrm>
            <a:off x="2195736" y="6569968"/>
            <a:ext cx="43204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1</a:t>
            </a:r>
            <a:endParaRPr lang="en-GB" sz="1600" b="1" dirty="0">
              <a:latin typeface="Calibri" pitchFamily="34" charset="0"/>
              <a:cs typeface="Calibri" pitchFamily="34" charset="0"/>
            </a:endParaRPr>
          </a:p>
        </p:txBody>
      </p:sp>
      <p:sp>
        <p:nvSpPr>
          <p:cNvPr id="13" name="Round Same Side Corner Rectangle 12">
            <a:hlinkClick r:id="rId5" action="ppaction://hlinksldjump"/>
          </p:cNvPr>
          <p:cNvSpPr/>
          <p:nvPr userDrawn="1"/>
        </p:nvSpPr>
        <p:spPr>
          <a:xfrm>
            <a:off x="2627784" y="6569968"/>
            <a:ext cx="43204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2</a:t>
            </a:r>
            <a:endParaRPr lang="en-GB" sz="1600" b="1" dirty="0">
              <a:latin typeface="Calibri" pitchFamily="34" charset="0"/>
              <a:cs typeface="Calibri" pitchFamily="34" charset="0"/>
            </a:endParaRPr>
          </a:p>
        </p:txBody>
      </p:sp>
      <p:sp>
        <p:nvSpPr>
          <p:cNvPr id="14" name="Round Same Side Corner Rectangle 13">
            <a:hlinkClick r:id="rId6" action="ppaction://hlinksldjump"/>
          </p:cNvPr>
          <p:cNvSpPr/>
          <p:nvPr userDrawn="1"/>
        </p:nvSpPr>
        <p:spPr>
          <a:xfrm>
            <a:off x="3059832" y="6569968"/>
            <a:ext cx="43204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3</a:t>
            </a:r>
            <a:endParaRPr lang="en-GB" sz="1600" b="1" dirty="0">
              <a:latin typeface="Calibri" pitchFamily="34" charset="0"/>
              <a:cs typeface="Calibri" pitchFamily="34" charset="0"/>
            </a:endParaRPr>
          </a:p>
        </p:txBody>
      </p:sp>
      <p:sp>
        <p:nvSpPr>
          <p:cNvPr id="15" name="Round Same Side Corner Rectangle 14">
            <a:hlinkClick r:id="rId7" action="ppaction://hlinksldjump"/>
          </p:cNvPr>
          <p:cNvSpPr/>
          <p:nvPr userDrawn="1"/>
        </p:nvSpPr>
        <p:spPr>
          <a:xfrm>
            <a:off x="3491880" y="6569968"/>
            <a:ext cx="36004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4</a:t>
            </a:r>
            <a:endParaRPr lang="en-GB" sz="1600" b="1" dirty="0">
              <a:latin typeface="Calibri" pitchFamily="34" charset="0"/>
              <a:cs typeface="Calibri" pitchFamily="34" charset="0"/>
            </a:endParaRPr>
          </a:p>
        </p:txBody>
      </p:sp>
      <p:sp>
        <p:nvSpPr>
          <p:cNvPr id="16" name="Round Same Side Corner Rectangle 15">
            <a:hlinkClick r:id="rId8" action="ppaction://hlinksldjump"/>
          </p:cNvPr>
          <p:cNvSpPr/>
          <p:nvPr userDrawn="1"/>
        </p:nvSpPr>
        <p:spPr>
          <a:xfrm>
            <a:off x="3851920" y="6569968"/>
            <a:ext cx="36004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5</a:t>
            </a:r>
            <a:endParaRPr lang="en-GB" sz="1600" b="1" dirty="0">
              <a:latin typeface="Calibri" pitchFamily="34" charset="0"/>
              <a:cs typeface="Calibri" pitchFamily="34" charset="0"/>
            </a:endParaRPr>
          </a:p>
        </p:txBody>
      </p:sp>
      <p:sp>
        <p:nvSpPr>
          <p:cNvPr id="17" name="Round Same Side Corner Rectangle 16">
            <a:hlinkClick r:id="rId9" action="ppaction://hlinksldjump"/>
          </p:cNvPr>
          <p:cNvSpPr/>
          <p:nvPr userDrawn="1"/>
        </p:nvSpPr>
        <p:spPr>
          <a:xfrm>
            <a:off x="4211960"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6</a:t>
            </a:r>
            <a:endParaRPr lang="en-GB" sz="1600" b="1" dirty="0">
              <a:latin typeface="Calibri" pitchFamily="34" charset="0"/>
              <a:cs typeface="Calibri" pitchFamily="34" charset="0"/>
            </a:endParaRPr>
          </a:p>
        </p:txBody>
      </p:sp>
      <p:sp>
        <p:nvSpPr>
          <p:cNvPr id="18" name="Round Same Side Corner Rectangle 17">
            <a:hlinkClick r:id="rId9" action="ppaction://hlinksldjump"/>
          </p:cNvPr>
          <p:cNvSpPr/>
          <p:nvPr userDrawn="1"/>
        </p:nvSpPr>
        <p:spPr>
          <a:xfrm>
            <a:off x="4716016"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7</a:t>
            </a:r>
            <a:endParaRPr lang="en-GB" sz="1600" b="1" dirty="0">
              <a:latin typeface="Calibri" pitchFamily="34" charset="0"/>
              <a:cs typeface="Calibri" pitchFamily="34" charset="0"/>
            </a:endParaRPr>
          </a:p>
        </p:txBody>
      </p:sp>
      <p:sp>
        <p:nvSpPr>
          <p:cNvPr id="19" name="Round Same Side Corner Rectangle 18">
            <a:hlinkClick r:id="rId10" action="ppaction://hlinksldjump"/>
          </p:cNvPr>
          <p:cNvSpPr/>
          <p:nvPr userDrawn="1"/>
        </p:nvSpPr>
        <p:spPr>
          <a:xfrm>
            <a:off x="5220072"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a:latin typeface="Calibri" pitchFamily="34" charset="0"/>
                <a:cs typeface="Calibri" pitchFamily="34" charset="0"/>
              </a:rPr>
              <a:t>8</a:t>
            </a:r>
          </a:p>
        </p:txBody>
      </p:sp>
      <p:sp>
        <p:nvSpPr>
          <p:cNvPr id="20" name="Round Same Side Corner Rectangle 19">
            <a:hlinkClick r:id="rId11" action="ppaction://hlinksldjump"/>
          </p:cNvPr>
          <p:cNvSpPr/>
          <p:nvPr userDrawn="1"/>
        </p:nvSpPr>
        <p:spPr>
          <a:xfrm>
            <a:off x="5724128"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9</a:t>
            </a:r>
            <a:endParaRPr lang="en-GB" sz="1600" b="1" dirty="0">
              <a:latin typeface="Calibri" pitchFamily="34" charset="0"/>
              <a:cs typeface="Calibri" pitchFamily="34" charset="0"/>
            </a:endParaRPr>
          </a:p>
        </p:txBody>
      </p:sp>
      <p:sp>
        <p:nvSpPr>
          <p:cNvPr id="21" name="Round Same Side Corner Rectangle 20">
            <a:hlinkClick r:id="rId12" action="ppaction://hlinksldjump"/>
          </p:cNvPr>
          <p:cNvSpPr/>
          <p:nvPr userDrawn="1"/>
        </p:nvSpPr>
        <p:spPr>
          <a:xfrm>
            <a:off x="6228184"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10</a:t>
            </a:r>
            <a:endParaRPr lang="en-GB" sz="1600" b="1" dirty="0">
              <a:latin typeface="Calibri" pitchFamily="34" charset="0"/>
              <a:cs typeface="Calibri" pitchFamily="34" charset="0"/>
            </a:endParaRPr>
          </a:p>
        </p:txBody>
      </p:sp>
      <p:sp>
        <p:nvSpPr>
          <p:cNvPr id="22" name="Round Same Side Corner Rectangle 21">
            <a:hlinkClick r:id="rId11" action="ppaction://hlinksldjump"/>
          </p:cNvPr>
          <p:cNvSpPr/>
          <p:nvPr userDrawn="1"/>
        </p:nvSpPr>
        <p:spPr>
          <a:xfrm>
            <a:off x="6732240"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11</a:t>
            </a:r>
            <a:endParaRPr lang="en-GB" sz="1600" b="1" dirty="0">
              <a:latin typeface="Calibri" pitchFamily="34" charset="0"/>
              <a:cs typeface="Calibri" pitchFamily="34" charset="0"/>
            </a:endParaRPr>
          </a:p>
        </p:txBody>
      </p:sp>
      <p:sp>
        <p:nvSpPr>
          <p:cNvPr id="23" name="Round Same Side Corner Rectangle 22">
            <a:hlinkClick r:id="rId4" action="ppaction://hlinksldjump"/>
          </p:cNvPr>
          <p:cNvSpPr/>
          <p:nvPr userDrawn="1"/>
        </p:nvSpPr>
        <p:spPr>
          <a:xfrm>
            <a:off x="7236296"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12</a:t>
            </a:r>
            <a:endParaRPr lang="en-GB" sz="1600" b="1" dirty="0">
              <a:latin typeface="Calibri" pitchFamily="34" charset="0"/>
              <a:cs typeface="Calibri" pitchFamily="34" charset="0"/>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23214344-8236-4B1F-A3DF-DA24BB3EAD55}" type="datetimeFigureOut">
              <a:rPr lang="en-GB" smtClean="0"/>
              <a:pPr/>
              <a:t>27/05/2014</a:t>
            </a:fld>
            <a:endParaRPr lang="en-GB"/>
          </a:p>
        </p:txBody>
      </p:sp>
      <p:sp>
        <p:nvSpPr>
          <p:cNvPr id="5" name="Footer Placeholder 4"/>
          <p:cNvSpPr>
            <a:spLocks noGrp="1"/>
          </p:cNvSpPr>
          <p:nvPr>
            <p:ph type="ftr" sz="quarter" idx="11"/>
          </p:nvPr>
        </p:nvSpPr>
        <p:spPr/>
        <p:txBody>
          <a:bodyPr/>
          <a:lstStyle>
            <a:extLst/>
          </a:lstStyle>
          <a:p>
            <a:endParaRPr lang="en-GB"/>
          </a:p>
        </p:txBody>
      </p:sp>
      <p:sp>
        <p:nvSpPr>
          <p:cNvPr id="6" name="Slide Number Placeholder 5"/>
          <p:cNvSpPr>
            <a:spLocks noGrp="1"/>
          </p:cNvSpPr>
          <p:nvPr>
            <p:ph type="sldNum" sz="quarter" idx="12"/>
          </p:nvPr>
        </p:nvSpPr>
        <p:spPr/>
        <p:txBody>
          <a:bodyPr/>
          <a:lstStyle>
            <a:extLst/>
          </a:lstStyle>
          <a:p>
            <a:fld id="{8F1201DD-DA1B-4B07-90AE-AA0AC650B466}" type="slidenum">
              <a:rPr lang="en-GB" smtClean="0"/>
              <a:pPr/>
              <a:t>‹#›</a:t>
            </a:fld>
            <a:endParaRPr lang="en-GB"/>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23214344-8236-4B1F-A3DF-DA24BB3EAD55}" type="datetimeFigureOut">
              <a:rPr lang="en-GB" smtClean="0"/>
              <a:pPr/>
              <a:t>27/05/2014</a:t>
            </a:fld>
            <a:endParaRPr lang="en-GB"/>
          </a:p>
        </p:txBody>
      </p:sp>
      <p:sp>
        <p:nvSpPr>
          <p:cNvPr id="6" name="Footer Placeholder 5"/>
          <p:cNvSpPr>
            <a:spLocks noGrp="1"/>
          </p:cNvSpPr>
          <p:nvPr>
            <p:ph type="ftr" sz="quarter" idx="11"/>
          </p:nvPr>
        </p:nvSpPr>
        <p:spPr/>
        <p:txBody>
          <a:bodyPr/>
          <a:lstStyle>
            <a:extLst/>
          </a:lstStyle>
          <a:p>
            <a:endParaRPr lang="en-GB"/>
          </a:p>
        </p:txBody>
      </p:sp>
      <p:sp>
        <p:nvSpPr>
          <p:cNvPr id="7" name="Slide Number Placeholder 6"/>
          <p:cNvSpPr>
            <a:spLocks noGrp="1"/>
          </p:cNvSpPr>
          <p:nvPr>
            <p:ph type="sldNum" sz="quarter" idx="12"/>
          </p:nvPr>
        </p:nvSpPr>
        <p:spPr/>
        <p:txBody>
          <a:bodyPr/>
          <a:lstStyle>
            <a:extLst/>
          </a:lstStyle>
          <a:p>
            <a:fld id="{8F1201DD-DA1B-4B07-90AE-AA0AC650B466}" type="slidenum">
              <a:rPr lang="en-GB" smtClean="0"/>
              <a:pPr/>
              <a:t>‹#›</a:t>
            </a:fld>
            <a:endParaRPr lang="en-GB"/>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23214344-8236-4B1F-A3DF-DA24BB3EAD55}" type="datetimeFigureOut">
              <a:rPr lang="en-GB" smtClean="0"/>
              <a:pPr/>
              <a:t>27/05/2014</a:t>
            </a:fld>
            <a:endParaRPr lang="en-GB"/>
          </a:p>
        </p:txBody>
      </p:sp>
      <p:sp>
        <p:nvSpPr>
          <p:cNvPr id="8" name="Footer Placeholder 7"/>
          <p:cNvSpPr>
            <a:spLocks noGrp="1"/>
          </p:cNvSpPr>
          <p:nvPr>
            <p:ph type="ftr" sz="quarter" idx="11"/>
          </p:nvPr>
        </p:nvSpPr>
        <p:spPr/>
        <p:txBody>
          <a:bodyPr/>
          <a:lstStyle>
            <a:extLst/>
          </a:lstStyle>
          <a:p>
            <a:endParaRPr lang="en-GB"/>
          </a:p>
        </p:txBody>
      </p:sp>
      <p:sp>
        <p:nvSpPr>
          <p:cNvPr id="9" name="Slide Number Placeholder 8"/>
          <p:cNvSpPr>
            <a:spLocks noGrp="1"/>
          </p:cNvSpPr>
          <p:nvPr>
            <p:ph type="sldNum" sz="quarter" idx="12"/>
          </p:nvPr>
        </p:nvSpPr>
        <p:spPr/>
        <p:txBody>
          <a:bodyPr/>
          <a:lstStyle>
            <a:extLst/>
          </a:lstStyle>
          <a:p>
            <a:fld id="{8F1201DD-DA1B-4B07-90AE-AA0AC650B466}" type="slidenum">
              <a:rPr lang="en-GB" smtClean="0"/>
              <a:pPr/>
              <a:t>‹#›</a:t>
            </a:fld>
            <a:endParaRPr lang="en-GB"/>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23214344-8236-4B1F-A3DF-DA24BB3EAD55}" type="datetimeFigureOut">
              <a:rPr lang="en-GB" smtClean="0"/>
              <a:pPr/>
              <a:t>27/05/2014</a:t>
            </a:fld>
            <a:endParaRPr lang="en-GB"/>
          </a:p>
        </p:txBody>
      </p:sp>
      <p:sp>
        <p:nvSpPr>
          <p:cNvPr id="4" name="Footer Placeholder 3"/>
          <p:cNvSpPr>
            <a:spLocks noGrp="1"/>
          </p:cNvSpPr>
          <p:nvPr>
            <p:ph type="ftr" sz="quarter" idx="11"/>
          </p:nvPr>
        </p:nvSpPr>
        <p:spPr/>
        <p:txBody>
          <a:bodyPr/>
          <a:lstStyle>
            <a:extLst/>
          </a:lstStyle>
          <a:p>
            <a:endParaRPr lang="en-GB"/>
          </a:p>
        </p:txBody>
      </p:sp>
      <p:sp>
        <p:nvSpPr>
          <p:cNvPr id="5" name="Slide Number Placeholder 4"/>
          <p:cNvSpPr>
            <a:spLocks noGrp="1"/>
          </p:cNvSpPr>
          <p:nvPr>
            <p:ph type="sldNum" sz="quarter" idx="12"/>
          </p:nvPr>
        </p:nvSpPr>
        <p:spPr/>
        <p:txBody>
          <a:bodyPr/>
          <a:lstStyle>
            <a:extLst/>
          </a:lstStyle>
          <a:p>
            <a:fld id="{8F1201DD-DA1B-4B07-90AE-AA0AC650B466}" type="slidenum">
              <a:rPr lang="en-GB" smtClean="0"/>
              <a:pPr/>
              <a:t>‹#›</a:t>
            </a:fld>
            <a:endParaRPr lang="en-GB"/>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23214344-8236-4B1F-A3DF-DA24BB3EAD55}" type="datetimeFigureOut">
              <a:rPr lang="en-GB" smtClean="0"/>
              <a:pPr/>
              <a:t>27/05/2014</a:t>
            </a:fld>
            <a:endParaRPr lang="en-GB"/>
          </a:p>
        </p:txBody>
      </p:sp>
      <p:sp>
        <p:nvSpPr>
          <p:cNvPr id="3" name="Footer Placeholder 2"/>
          <p:cNvSpPr>
            <a:spLocks noGrp="1"/>
          </p:cNvSpPr>
          <p:nvPr>
            <p:ph type="ftr" sz="quarter" idx="11"/>
          </p:nvPr>
        </p:nvSpPr>
        <p:spPr/>
        <p:txBody>
          <a:bodyPr/>
          <a:lstStyle>
            <a:extLst/>
          </a:lstStyle>
          <a:p>
            <a:endParaRPr lang="en-GB"/>
          </a:p>
        </p:txBody>
      </p:sp>
      <p:sp>
        <p:nvSpPr>
          <p:cNvPr id="4" name="Slide Number Placeholder 3"/>
          <p:cNvSpPr>
            <a:spLocks noGrp="1"/>
          </p:cNvSpPr>
          <p:nvPr>
            <p:ph type="sldNum" sz="quarter" idx="12"/>
          </p:nvPr>
        </p:nvSpPr>
        <p:spPr/>
        <p:txBody>
          <a:bodyPr/>
          <a:lstStyle>
            <a:extLst/>
          </a:lstStyle>
          <a:p>
            <a:fld id="{8F1201DD-DA1B-4B07-90AE-AA0AC650B466}"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23214344-8236-4B1F-A3DF-DA24BB3EAD55}" type="datetimeFigureOut">
              <a:rPr lang="en-GB" smtClean="0"/>
              <a:pPr/>
              <a:t>27/05/2014</a:t>
            </a:fld>
            <a:endParaRPr lang="en-GB"/>
          </a:p>
        </p:txBody>
      </p:sp>
      <p:sp>
        <p:nvSpPr>
          <p:cNvPr id="6" name="Footer Placeholder 5"/>
          <p:cNvSpPr>
            <a:spLocks noGrp="1"/>
          </p:cNvSpPr>
          <p:nvPr>
            <p:ph type="ftr" sz="quarter" idx="11"/>
          </p:nvPr>
        </p:nvSpPr>
        <p:spPr/>
        <p:txBody>
          <a:bodyPr/>
          <a:lstStyle>
            <a:extLst/>
          </a:lstStyle>
          <a:p>
            <a:endParaRPr lang="en-GB"/>
          </a:p>
        </p:txBody>
      </p:sp>
      <p:sp>
        <p:nvSpPr>
          <p:cNvPr id="7" name="Slide Number Placeholder 6"/>
          <p:cNvSpPr>
            <a:spLocks noGrp="1"/>
          </p:cNvSpPr>
          <p:nvPr>
            <p:ph type="sldNum" sz="quarter" idx="12"/>
          </p:nvPr>
        </p:nvSpPr>
        <p:spPr/>
        <p:txBody>
          <a:bodyPr/>
          <a:lstStyle>
            <a:extLst/>
          </a:lstStyle>
          <a:p>
            <a:fld id="{8F1201DD-DA1B-4B07-90AE-AA0AC650B466}" type="slidenum">
              <a:rPr lang="en-GB" smtClean="0"/>
              <a:pPr/>
              <a:t>‹#›</a:t>
            </a:fld>
            <a:endParaRPr lang="en-GB"/>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23214344-8236-4B1F-A3DF-DA24BB3EAD55}" type="datetimeFigureOut">
              <a:rPr lang="en-GB" smtClean="0"/>
              <a:pPr/>
              <a:t>27/05/2014</a:t>
            </a:fld>
            <a:endParaRPr lang="en-GB"/>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GB"/>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8F1201DD-DA1B-4B07-90AE-AA0AC650B466}" type="slidenum">
              <a:rPr lang="en-GB" smtClean="0"/>
              <a:pPr/>
              <a:t>‹#›</a:t>
            </a:fld>
            <a:endParaRPr lang="en-GB"/>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23214344-8236-4B1F-A3DF-DA24BB3EAD55}" type="datetimeFigureOut">
              <a:rPr lang="en-GB" smtClean="0"/>
              <a:pPr/>
              <a:t>27/05/2014</a:t>
            </a:fld>
            <a:endParaRPr lang="en-GB"/>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GB"/>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8F1201DD-DA1B-4B07-90AE-AA0AC650B466}"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13.xml.rels><?xml version="1.0" encoding="UTF-8" standalone="yes"?>
<Relationships xmlns="http://schemas.openxmlformats.org/package/2006/relationships"><Relationship Id="rId8" Type="http://schemas.openxmlformats.org/officeDocument/2006/relationships/slide" Target="slide22.xml"/><Relationship Id="rId3" Type="http://schemas.openxmlformats.org/officeDocument/2006/relationships/slide" Target="slide17.xml"/><Relationship Id="rId7" Type="http://schemas.openxmlformats.org/officeDocument/2006/relationships/slide" Target="slide13.xml"/><Relationship Id="rId2" Type="http://schemas.openxmlformats.org/officeDocument/2006/relationships/slide" Target="slide14.xml"/><Relationship Id="rId1" Type="http://schemas.openxmlformats.org/officeDocument/2006/relationships/slideLayout" Target="../slideLayouts/slideLayout2.xml"/><Relationship Id="rId6" Type="http://schemas.openxmlformats.org/officeDocument/2006/relationships/slide" Target="slide24.xml"/><Relationship Id="rId5" Type="http://schemas.openxmlformats.org/officeDocument/2006/relationships/slide" Target="slide20.xml"/><Relationship Id="rId4" Type="http://schemas.openxmlformats.org/officeDocument/2006/relationships/slide" Target="slide18.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image" Target="../media/image10.png"/><Relationship Id="rId7" Type="http://schemas.openxmlformats.org/officeDocument/2006/relationships/image" Target="../media/image12.gif"/><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1.gif"/><Relationship Id="rId11" Type="http://schemas.openxmlformats.org/officeDocument/2006/relationships/slide" Target="slide6.xml"/><Relationship Id="rId5" Type="http://schemas.openxmlformats.org/officeDocument/2006/relationships/slide" Target="slide7.xml"/><Relationship Id="rId10" Type="http://schemas.openxmlformats.org/officeDocument/2006/relationships/slide" Target="slide5.xml"/><Relationship Id="rId4" Type="http://schemas.openxmlformats.org/officeDocument/2006/relationships/image" Target="../media/image2.gif"/><Relationship Id="rId9" Type="http://schemas.openxmlformats.org/officeDocument/2006/relationships/slide" Target="slide4.xml"/></Relationships>
</file>

<file path=ppt/slides/_rels/slide16.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8.xml"/><Relationship Id="rId1" Type="http://schemas.openxmlformats.org/officeDocument/2006/relationships/slideLayout" Target="../slideLayouts/slideLayout2.xml"/><Relationship Id="rId5" Type="http://schemas.openxmlformats.org/officeDocument/2006/relationships/slide" Target="slide11.xml"/><Relationship Id="rId4" Type="http://schemas.openxmlformats.org/officeDocument/2006/relationships/slide" Target="slide10.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7" Type="http://schemas.openxmlformats.org/officeDocument/2006/relationships/image" Target="../media/image26.jpeg"/><Relationship Id="rId2" Type="http://schemas.openxmlformats.org/officeDocument/2006/relationships/hyperlink" Target="http://www.wikihow.com/Image:Recorded-sound.jpg" TargetMode="External"/><Relationship Id="rId1" Type="http://schemas.openxmlformats.org/officeDocument/2006/relationships/slideLayout" Target="../slideLayouts/slideLayout2.xml"/><Relationship Id="rId6" Type="http://schemas.openxmlformats.org/officeDocument/2006/relationships/hyperlink" Target="http://www.wikihow.com/Image:Select-effect.jpg" TargetMode="External"/><Relationship Id="rId5" Type="http://schemas.openxmlformats.org/officeDocument/2006/relationships/image" Target="../media/image25.jpeg"/><Relationship Id="rId4" Type="http://schemas.openxmlformats.org/officeDocument/2006/relationships/hyperlink" Target="http://www.wikihow.com/images/3/35/Selected-material-to-trim.jpg" TargetMode="External"/></Relationships>
</file>

<file path=ppt/slides/_rels/slide2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hyperlink" Target="http://www.otherplanets.com/images/uranus.html"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1.xml"/><Relationship Id="rId5" Type="http://schemas.openxmlformats.org/officeDocument/2006/relationships/slide" Target="slide11.xml"/><Relationship Id="rId4" Type="http://schemas.openxmlformats.org/officeDocument/2006/relationships/slide" Target="slide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slide" Target="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83282" y="836712"/>
            <a:ext cx="7772400" cy="1440160"/>
          </a:xfrm>
        </p:spPr>
        <p:txBody>
          <a:bodyPr/>
          <a:lstStyle/>
          <a:p>
            <a:r>
              <a:rPr lang="en-GB" dirty="0" smtClean="0"/>
              <a:t>Unit 17</a:t>
            </a:r>
            <a:endParaRPr lang="en-GB" dirty="0"/>
          </a:p>
        </p:txBody>
      </p:sp>
      <p:sp>
        <p:nvSpPr>
          <p:cNvPr id="3" name="Subtitle 2"/>
          <p:cNvSpPr>
            <a:spLocks noGrp="1"/>
          </p:cNvSpPr>
          <p:nvPr>
            <p:ph type="subTitle" idx="1"/>
          </p:nvPr>
        </p:nvSpPr>
        <p:spPr>
          <a:xfrm>
            <a:off x="1081844" y="2480702"/>
            <a:ext cx="7772400" cy="1524362"/>
          </a:xfrm>
        </p:spPr>
        <p:txBody>
          <a:bodyPr wrap="none">
            <a:noAutofit/>
          </a:bodyPr>
          <a:lstStyle/>
          <a:p>
            <a:pPr>
              <a:lnSpc>
                <a:spcPct val="120000"/>
              </a:lnSpc>
              <a:spcBef>
                <a:spcPts val="0"/>
              </a:spcBef>
            </a:pPr>
            <a:r>
              <a:rPr lang="en-GB" sz="4800" b="1" dirty="0" smtClean="0"/>
              <a:t>INTERACTIVE MEDIA</a:t>
            </a:r>
            <a:br>
              <a:rPr lang="en-GB" sz="4800" b="1" dirty="0" smtClean="0"/>
            </a:br>
            <a:r>
              <a:rPr lang="en-GB" sz="4800" b="1" dirty="0" smtClean="0"/>
              <a:t>AUTHORING</a:t>
            </a:r>
            <a:endParaRPr lang="en-GB" sz="21900" dirty="0"/>
          </a:p>
        </p:txBody>
      </p:sp>
      <p:sp>
        <p:nvSpPr>
          <p:cNvPr id="4" name="TextBox 3"/>
          <p:cNvSpPr txBox="1"/>
          <p:nvPr/>
        </p:nvSpPr>
        <p:spPr>
          <a:xfrm>
            <a:off x="2144992" y="4397042"/>
            <a:ext cx="6819496" cy="400110"/>
          </a:xfrm>
          <a:prstGeom prst="rect">
            <a:avLst/>
          </a:prstGeom>
          <a:noFill/>
        </p:spPr>
        <p:txBody>
          <a:bodyPr wrap="none" rtlCol="0">
            <a:spAutoFit/>
          </a:bodyPr>
          <a:lstStyle/>
          <a:p>
            <a:r>
              <a:rPr lang="en-GB" sz="2000" b="1" dirty="0" smtClean="0"/>
              <a:t>LO2 - </a:t>
            </a:r>
            <a:r>
              <a:rPr lang="en-GB" sz="2000" dirty="0" smtClean="0"/>
              <a:t>Be </a:t>
            </a:r>
            <a:r>
              <a:rPr lang="en-GB" sz="2000" dirty="0"/>
              <a:t>able to devise an interactive media product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9463" y="5517232"/>
            <a:ext cx="8677628" cy="720710"/>
          </a:xfrm>
        </p:spPr>
        <p:txBody>
          <a:bodyPr>
            <a:noAutofit/>
          </a:bodyPr>
          <a:lstStyle/>
          <a:p>
            <a:pPr marL="0" indent="0">
              <a:buNone/>
            </a:pPr>
            <a:r>
              <a:rPr lang="en-US" sz="2000" b="1" dirty="0" smtClean="0"/>
              <a:t>Task 5 - P2.5 – </a:t>
            </a:r>
            <a:r>
              <a:rPr lang="en-US" sz="2000" dirty="0" smtClean="0"/>
              <a:t>Produce a </a:t>
            </a:r>
            <a:r>
              <a:rPr lang="en-GB" sz="2000" dirty="0" smtClean="0"/>
              <a:t>storyboard for each screen showing multimedia elements and interactive features and justify your choices and design decisions.</a:t>
            </a:r>
            <a:endParaRPr lang="en-US" sz="2000" b="1" dirty="0" smtClean="0"/>
          </a:p>
        </p:txBody>
      </p:sp>
      <p:grpSp>
        <p:nvGrpSpPr>
          <p:cNvPr id="25" name="Group 24"/>
          <p:cNvGrpSpPr/>
          <p:nvPr/>
        </p:nvGrpSpPr>
        <p:grpSpPr>
          <a:xfrm>
            <a:off x="4211960" y="764704"/>
            <a:ext cx="4723653" cy="2880320"/>
            <a:chOff x="179512" y="1628800"/>
            <a:chExt cx="5011685" cy="3071810"/>
          </a:xfrm>
        </p:grpSpPr>
        <p:grpSp>
          <p:nvGrpSpPr>
            <p:cNvPr id="6" name="Group 5"/>
            <p:cNvGrpSpPr/>
            <p:nvPr/>
          </p:nvGrpSpPr>
          <p:grpSpPr>
            <a:xfrm>
              <a:off x="179512" y="1628800"/>
              <a:ext cx="5011685" cy="3071810"/>
              <a:chOff x="226329" y="3067052"/>
              <a:chExt cx="4164666" cy="3071810"/>
            </a:xfrm>
          </p:grpSpPr>
          <p:sp>
            <p:nvSpPr>
              <p:cNvPr id="7" name="Rectangle 8"/>
              <p:cNvSpPr>
                <a:spLocks noChangeArrowheads="1"/>
              </p:cNvSpPr>
              <p:nvPr/>
            </p:nvSpPr>
            <p:spPr bwMode="auto">
              <a:xfrm>
                <a:off x="285720" y="3067052"/>
                <a:ext cx="4105275" cy="3067051"/>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wrap="none" anchor="ctr"/>
              <a:lstStyle/>
              <a:p>
                <a:endParaRPr lang="en-US"/>
              </a:p>
            </p:txBody>
          </p:sp>
          <p:sp>
            <p:nvSpPr>
              <p:cNvPr id="8" name="Rectangle 9"/>
              <p:cNvSpPr>
                <a:spLocks noChangeArrowheads="1"/>
              </p:cNvSpPr>
              <p:nvPr/>
            </p:nvSpPr>
            <p:spPr bwMode="auto">
              <a:xfrm>
                <a:off x="358744" y="4167173"/>
                <a:ext cx="784231" cy="360363"/>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wrap="none" anchor="ctr"/>
              <a:lstStyle/>
              <a:p>
                <a:pPr algn="ctr"/>
                <a:r>
                  <a:rPr lang="en-GB" sz="1200" dirty="0" smtClean="0"/>
                  <a:t>Lungs</a:t>
                </a:r>
                <a:endParaRPr lang="en-GB" sz="1200" dirty="0"/>
              </a:p>
            </p:txBody>
          </p:sp>
          <p:sp>
            <p:nvSpPr>
              <p:cNvPr id="9" name="Text Box 10"/>
              <p:cNvSpPr txBox="1">
                <a:spLocks noChangeArrowheads="1"/>
              </p:cNvSpPr>
              <p:nvPr/>
            </p:nvSpPr>
            <p:spPr bwMode="auto">
              <a:xfrm>
                <a:off x="226329" y="3738545"/>
                <a:ext cx="1042988" cy="369332"/>
              </a:xfrm>
              <a:prstGeom prst="rect">
                <a:avLst/>
              </a:prstGeom>
              <a:noFill/>
              <a:ln w="9525">
                <a:noFill/>
                <a:miter lim="800000"/>
                <a:headEnd/>
                <a:tailEnd/>
              </a:ln>
            </p:spPr>
            <p:txBody>
              <a:bodyPr wrap="square">
                <a:spAutoFit/>
              </a:bodyPr>
              <a:lstStyle/>
              <a:p>
                <a:pPr algn="ctr">
                  <a:spcBef>
                    <a:spcPct val="50000"/>
                  </a:spcBef>
                </a:pPr>
                <a:r>
                  <a:rPr lang="en-GB" dirty="0"/>
                  <a:t>Links</a:t>
                </a:r>
              </a:p>
            </p:txBody>
          </p:sp>
          <p:sp>
            <p:nvSpPr>
              <p:cNvPr id="10" name="Line 11"/>
              <p:cNvSpPr>
                <a:spLocks noChangeShapeType="1"/>
              </p:cNvSpPr>
              <p:nvPr/>
            </p:nvSpPr>
            <p:spPr bwMode="auto">
              <a:xfrm flipH="1">
                <a:off x="285720" y="3781432"/>
                <a:ext cx="4105275" cy="0"/>
              </a:xfrm>
              <a:prstGeom prst="line">
                <a:avLst/>
              </a:prstGeom>
              <a:noFill/>
              <a:ln w="9525">
                <a:solidFill>
                  <a:schemeClr val="tx1"/>
                </a:solidFill>
                <a:round/>
                <a:headEnd/>
                <a:tailEnd/>
              </a:ln>
            </p:spPr>
            <p:txBody>
              <a:bodyPr/>
              <a:lstStyle/>
              <a:p>
                <a:endParaRPr lang="en-US"/>
              </a:p>
            </p:txBody>
          </p:sp>
          <p:sp>
            <p:nvSpPr>
              <p:cNvPr id="11" name="Rectangle 12"/>
              <p:cNvSpPr>
                <a:spLocks noChangeArrowheads="1"/>
              </p:cNvSpPr>
              <p:nvPr/>
            </p:nvSpPr>
            <p:spPr bwMode="auto">
              <a:xfrm>
                <a:off x="285693" y="3067052"/>
                <a:ext cx="949830" cy="714380"/>
              </a:xfrm>
              <a:prstGeom prst="rect">
                <a:avLst/>
              </a:prstGeom>
              <a:noFill/>
              <a:ln w="9525">
                <a:solidFill>
                  <a:schemeClr val="tx1"/>
                </a:solidFill>
                <a:round/>
                <a:headEnd/>
                <a:tailEnd/>
              </a:ln>
            </p:spPr>
            <p:txBody>
              <a:bodyPr anchor="ctr"/>
              <a:lstStyle/>
              <a:p>
                <a:pPr algn="ctr"/>
                <a:r>
                  <a:rPr lang="en-GB" dirty="0" smtClean="0"/>
                  <a:t>LOGO</a:t>
                </a:r>
                <a:endParaRPr lang="en-GB" dirty="0"/>
              </a:p>
            </p:txBody>
          </p:sp>
          <p:sp>
            <p:nvSpPr>
              <p:cNvPr id="12" name="Rectangle 14"/>
              <p:cNvSpPr>
                <a:spLocks noChangeArrowheads="1"/>
              </p:cNvSpPr>
              <p:nvPr/>
            </p:nvSpPr>
            <p:spPr bwMode="auto">
              <a:xfrm>
                <a:off x="358744" y="4667239"/>
                <a:ext cx="784231" cy="360363"/>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wrap="none" anchor="ctr"/>
              <a:lstStyle/>
              <a:p>
                <a:pPr algn="ctr"/>
                <a:r>
                  <a:rPr lang="en-GB" sz="1200" dirty="0" smtClean="0"/>
                  <a:t>Skeleton</a:t>
                </a:r>
                <a:endParaRPr lang="en-GB" sz="1200" dirty="0"/>
              </a:p>
            </p:txBody>
          </p:sp>
          <p:sp>
            <p:nvSpPr>
              <p:cNvPr id="13" name="Rectangle 15"/>
              <p:cNvSpPr>
                <a:spLocks noChangeArrowheads="1"/>
              </p:cNvSpPr>
              <p:nvPr/>
            </p:nvSpPr>
            <p:spPr bwMode="auto">
              <a:xfrm>
                <a:off x="358744" y="5167305"/>
                <a:ext cx="784231" cy="360363"/>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wrap="none" anchor="ctr"/>
              <a:lstStyle/>
              <a:p>
                <a:pPr algn="ctr"/>
                <a:r>
                  <a:rPr lang="en-GB" sz="1400" dirty="0" smtClean="0"/>
                  <a:t>Brain</a:t>
                </a:r>
                <a:endParaRPr lang="en-GB" sz="1400" dirty="0"/>
              </a:p>
            </p:txBody>
          </p:sp>
          <p:sp>
            <p:nvSpPr>
              <p:cNvPr id="14" name="Text Box 16"/>
              <p:cNvSpPr txBox="1">
                <a:spLocks noChangeArrowheads="1"/>
              </p:cNvSpPr>
              <p:nvPr/>
            </p:nvSpPr>
            <p:spPr bwMode="auto">
              <a:xfrm>
                <a:off x="1354252" y="3176891"/>
                <a:ext cx="2714644" cy="461665"/>
              </a:xfrm>
              <a:prstGeom prst="rect">
                <a:avLst/>
              </a:prstGeom>
              <a:noFill/>
              <a:ln w="9525">
                <a:noFill/>
                <a:miter lim="800000"/>
                <a:headEnd/>
                <a:tailEnd/>
              </a:ln>
            </p:spPr>
            <p:txBody>
              <a:bodyPr wrap="square">
                <a:spAutoFit/>
              </a:bodyPr>
              <a:lstStyle/>
              <a:p>
                <a:pPr>
                  <a:spcBef>
                    <a:spcPct val="50000"/>
                  </a:spcBef>
                </a:pPr>
                <a:r>
                  <a:rPr lang="en-GB" sz="2400" dirty="0" smtClean="0"/>
                  <a:t>The Heart</a:t>
                </a:r>
                <a:endParaRPr lang="en-GB" sz="2400" dirty="0"/>
              </a:p>
            </p:txBody>
          </p:sp>
          <p:sp>
            <p:nvSpPr>
              <p:cNvPr id="15" name="Rectangle 19"/>
              <p:cNvSpPr>
                <a:spLocks noChangeArrowheads="1"/>
              </p:cNvSpPr>
              <p:nvPr/>
            </p:nvSpPr>
            <p:spPr bwMode="auto">
              <a:xfrm>
                <a:off x="358744" y="5667371"/>
                <a:ext cx="784231" cy="360363"/>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wrap="none" anchor="ctr"/>
              <a:lstStyle/>
              <a:p>
                <a:pPr algn="ctr"/>
                <a:r>
                  <a:rPr lang="en-GB" sz="1200" dirty="0" smtClean="0"/>
                  <a:t>Link</a:t>
                </a:r>
                <a:endParaRPr lang="en-GB" sz="1200" dirty="0"/>
              </a:p>
            </p:txBody>
          </p:sp>
          <p:cxnSp>
            <p:nvCxnSpPr>
              <p:cNvPr id="16" name="Straight Connector 15"/>
              <p:cNvCxnSpPr/>
              <p:nvPr/>
            </p:nvCxnSpPr>
            <p:spPr>
              <a:xfrm>
                <a:off x="1238561" y="5710258"/>
                <a:ext cx="3143272" cy="1588"/>
              </a:xfrm>
              <a:prstGeom prst="line">
                <a:avLst/>
              </a:prstGeom>
              <a:noFill/>
              <a:ln w="9525">
                <a:solidFill>
                  <a:schemeClr val="tx1"/>
                </a:solidFill>
                <a:round/>
                <a:headEnd/>
                <a:tailEnd/>
              </a:ln>
            </p:spPr>
          </p:cxnSp>
          <p:cxnSp>
            <p:nvCxnSpPr>
              <p:cNvPr id="17" name="Straight Connector 16"/>
              <p:cNvCxnSpPr/>
              <p:nvPr/>
            </p:nvCxnSpPr>
            <p:spPr>
              <a:xfrm rot="5400000">
                <a:off x="1801594" y="4760747"/>
                <a:ext cx="1955464" cy="660"/>
              </a:xfrm>
              <a:prstGeom prst="line">
                <a:avLst/>
              </a:prstGeom>
              <a:noFill/>
              <a:ln w="9525">
                <a:solidFill>
                  <a:schemeClr val="tx1"/>
                </a:solidFill>
                <a:round/>
                <a:headEnd/>
                <a:tailEnd/>
              </a:ln>
            </p:spPr>
          </p:cxnSp>
          <p:cxnSp>
            <p:nvCxnSpPr>
              <p:cNvPr id="18" name="Straight Connector 17"/>
              <p:cNvCxnSpPr/>
              <p:nvPr/>
            </p:nvCxnSpPr>
            <p:spPr>
              <a:xfrm rot="5400000">
                <a:off x="56411" y="4959750"/>
                <a:ext cx="2357430" cy="794"/>
              </a:xfrm>
              <a:prstGeom prst="line">
                <a:avLst/>
              </a:prstGeom>
              <a:noFill/>
              <a:ln w="9525">
                <a:solidFill>
                  <a:schemeClr val="tx1"/>
                </a:solidFill>
                <a:round/>
                <a:headEnd/>
                <a:tailEnd/>
              </a:ln>
            </p:spPr>
          </p:cxnSp>
          <p:sp>
            <p:nvSpPr>
              <p:cNvPr id="19" name="TextBox 18"/>
              <p:cNvSpPr txBox="1"/>
              <p:nvPr/>
            </p:nvSpPr>
            <p:spPr>
              <a:xfrm>
                <a:off x="1195286" y="5810247"/>
                <a:ext cx="3186547" cy="230832"/>
              </a:xfrm>
              <a:prstGeom prst="rect">
                <a:avLst/>
              </a:prstGeom>
              <a:noFill/>
            </p:spPr>
            <p:txBody>
              <a:bodyPr wrap="square" rtlCol="0">
                <a:spAutoFit/>
              </a:bodyPr>
              <a:lstStyle/>
              <a:p>
                <a:pPr algn="ctr"/>
                <a:r>
                  <a:rPr lang="en-GB" sz="900" dirty="0" smtClean="0"/>
                  <a:t>External link s related to the subject</a:t>
                </a:r>
                <a:endParaRPr lang="en-US" sz="900" dirty="0"/>
              </a:p>
            </p:txBody>
          </p:sp>
          <p:sp>
            <p:nvSpPr>
              <p:cNvPr id="20" name="TextBox 19"/>
              <p:cNvSpPr txBox="1"/>
              <p:nvPr/>
            </p:nvSpPr>
            <p:spPr>
              <a:xfrm>
                <a:off x="2838360" y="4167173"/>
                <a:ext cx="1543473" cy="1277273"/>
              </a:xfrm>
              <a:prstGeom prst="rect">
                <a:avLst/>
              </a:prstGeom>
              <a:noFill/>
            </p:spPr>
            <p:txBody>
              <a:bodyPr wrap="square" rtlCol="0">
                <a:spAutoFit/>
              </a:bodyPr>
              <a:lstStyle/>
              <a:p>
                <a:pPr algn="ctr"/>
                <a:r>
                  <a:rPr lang="en-GB" sz="1100" dirty="0" smtClean="0"/>
                  <a:t>Text boxes will appear and explain facts when certain areas are rolled over on the image.</a:t>
                </a:r>
              </a:p>
              <a:p>
                <a:pPr algn="ctr"/>
                <a:endParaRPr lang="en-GB" sz="1100" dirty="0" smtClean="0"/>
              </a:p>
              <a:p>
                <a:pPr algn="ctr"/>
                <a:r>
                  <a:rPr lang="en-GB" sz="1100" dirty="0" smtClean="0"/>
                  <a:t>They will appear for 3 seconds then disappear.</a:t>
                </a:r>
                <a:endParaRPr lang="en-US" sz="1100" dirty="0"/>
              </a:p>
            </p:txBody>
          </p:sp>
          <p:sp>
            <p:nvSpPr>
              <p:cNvPr id="21" name="TextBox 20"/>
              <p:cNvSpPr txBox="1"/>
              <p:nvPr/>
            </p:nvSpPr>
            <p:spPr>
              <a:xfrm>
                <a:off x="1374383" y="4310049"/>
                <a:ext cx="1285884" cy="600164"/>
              </a:xfrm>
              <a:prstGeom prst="rect">
                <a:avLst/>
              </a:prstGeom>
              <a:noFill/>
            </p:spPr>
            <p:txBody>
              <a:bodyPr wrap="square" rtlCol="0">
                <a:spAutoFit/>
              </a:bodyPr>
              <a:lstStyle/>
              <a:p>
                <a:pPr algn="ctr"/>
                <a:r>
                  <a:rPr lang="en-GB" sz="1100" dirty="0" smtClean="0"/>
                  <a:t>Image of the heart with hotspots on the major areas of the organ.</a:t>
                </a:r>
                <a:endParaRPr lang="en-US" sz="1100" dirty="0"/>
              </a:p>
            </p:txBody>
          </p:sp>
        </p:grpSp>
        <p:pic>
          <p:nvPicPr>
            <p:cNvPr id="22" name="Picture 2" descr="http://www.eachandeverydetail.com/blog/wp-content/uploads/2009/07/question-mark.jpg"/>
            <p:cNvPicPr>
              <a:picLocks noChangeAspect="1" noChangeArrowheads="1"/>
            </p:cNvPicPr>
            <p:nvPr/>
          </p:nvPicPr>
          <p:blipFill>
            <a:blip r:embed="rId2" cstate="print">
              <a:clrChange>
                <a:clrFrom>
                  <a:srgbClr val="FEFEFE"/>
                </a:clrFrom>
                <a:clrTo>
                  <a:srgbClr val="FEFEFE">
                    <a:alpha val="0"/>
                  </a:srgbClr>
                </a:clrTo>
              </a:clrChange>
            </a:blip>
            <a:srcRect/>
            <a:stretch>
              <a:fillRect/>
            </a:stretch>
          </p:blipFill>
          <p:spPr bwMode="auto">
            <a:xfrm>
              <a:off x="4427984" y="1700808"/>
              <a:ext cx="582881" cy="577856"/>
            </a:xfrm>
            <a:prstGeom prst="rect">
              <a:avLst/>
            </a:prstGeom>
            <a:noFill/>
          </p:spPr>
        </p:pic>
      </p:grpSp>
      <p:sp>
        <p:nvSpPr>
          <p:cNvPr id="23" name="Rectangle 22"/>
          <p:cNvSpPr/>
          <p:nvPr/>
        </p:nvSpPr>
        <p:spPr>
          <a:xfrm>
            <a:off x="179512" y="764704"/>
            <a:ext cx="3888432" cy="2769989"/>
          </a:xfrm>
          <a:prstGeom prst="rect">
            <a:avLst/>
          </a:prstGeom>
        </p:spPr>
        <p:txBody>
          <a:bodyPr wrap="square">
            <a:spAutoFit/>
          </a:bodyPr>
          <a:lstStyle/>
          <a:p>
            <a:pPr algn="ctr">
              <a:spcBef>
                <a:spcPts val="300"/>
              </a:spcBef>
            </a:pPr>
            <a:r>
              <a:rPr lang="en-GB" sz="2000" b="1" dirty="0" smtClean="0">
                <a:latin typeface="Calibri" pitchFamily="34" charset="0"/>
                <a:cs typeface="Calibri" pitchFamily="34" charset="0"/>
              </a:rPr>
              <a:t>Further Explanation</a:t>
            </a:r>
          </a:p>
          <a:p>
            <a:pPr marL="457200" indent="-457200">
              <a:spcBef>
                <a:spcPts val="300"/>
              </a:spcBef>
              <a:buFont typeface="Wingdings" pitchFamily="2" charset="2"/>
              <a:buChar char="ü"/>
            </a:pPr>
            <a:r>
              <a:rPr lang="en-GB" dirty="0" smtClean="0">
                <a:latin typeface="Calibri" pitchFamily="34" charset="0"/>
                <a:cs typeface="Calibri" pitchFamily="34" charset="0"/>
              </a:rPr>
              <a:t>Certain screens will have sound which can be muted.</a:t>
            </a:r>
          </a:p>
          <a:p>
            <a:pPr marL="457200" indent="-457200">
              <a:spcBef>
                <a:spcPts val="300"/>
              </a:spcBef>
              <a:buFont typeface="Wingdings" pitchFamily="2" charset="2"/>
              <a:buChar char="ü"/>
            </a:pPr>
            <a:r>
              <a:rPr lang="en-GB" dirty="0" smtClean="0">
                <a:latin typeface="Calibri" pitchFamily="34" charset="0"/>
                <a:cs typeface="Calibri" pitchFamily="34" charset="0"/>
              </a:rPr>
              <a:t>There can be a quiz which users will move images into words which will self mark.</a:t>
            </a:r>
          </a:p>
          <a:p>
            <a:pPr marL="457200" indent="-457200">
              <a:spcBef>
                <a:spcPts val="300"/>
              </a:spcBef>
              <a:buFont typeface="Wingdings" pitchFamily="2" charset="2"/>
              <a:buChar char="ü"/>
            </a:pPr>
            <a:r>
              <a:rPr lang="en-GB" dirty="0" smtClean="0">
                <a:latin typeface="Calibri" pitchFamily="34" charset="0"/>
                <a:cs typeface="Calibri" pitchFamily="34" charset="0"/>
              </a:rPr>
              <a:t>Multiple answer quiz which give instant feedback</a:t>
            </a:r>
          </a:p>
          <a:p>
            <a:pPr marL="457200" indent="-457200">
              <a:spcBef>
                <a:spcPts val="300"/>
              </a:spcBef>
              <a:buFont typeface="Wingdings" pitchFamily="2" charset="2"/>
              <a:buChar char="ü"/>
            </a:pPr>
            <a:r>
              <a:rPr lang="en-GB" dirty="0" smtClean="0">
                <a:latin typeface="Calibri" pitchFamily="34" charset="0"/>
                <a:cs typeface="Calibri" pitchFamily="34" charset="0"/>
              </a:rPr>
              <a:t>etc…</a:t>
            </a:r>
          </a:p>
        </p:txBody>
      </p:sp>
      <p:graphicFrame>
        <p:nvGraphicFramePr>
          <p:cNvPr id="24" name="Table 23"/>
          <p:cNvGraphicFramePr>
            <a:graphicFrameLocks noGrp="1"/>
          </p:cNvGraphicFramePr>
          <p:nvPr>
            <p:extLst>
              <p:ext uri="{D42A27DB-BD31-4B8C-83A1-F6EECF244321}">
                <p14:modId xmlns:p14="http://schemas.microsoft.com/office/powerpoint/2010/main" val="2646266365"/>
              </p:ext>
            </p:extLst>
          </p:nvPr>
        </p:nvGraphicFramePr>
        <p:xfrm>
          <a:off x="228599" y="3789040"/>
          <a:ext cx="8707013" cy="1645920"/>
        </p:xfrm>
        <a:graphic>
          <a:graphicData uri="http://schemas.openxmlformats.org/drawingml/2006/table">
            <a:tbl>
              <a:tblPr firstRow="1" bandRow="1">
                <a:tableStyleId>{5C22544A-7EE6-4342-B048-85BDC9FD1C3A}</a:tableStyleId>
              </a:tblPr>
              <a:tblGrid>
                <a:gridCol w="3551313"/>
                <a:gridCol w="5155700"/>
              </a:tblGrid>
              <a:tr h="370840">
                <a:tc>
                  <a:txBody>
                    <a:bodyPr/>
                    <a:lstStyle/>
                    <a:p>
                      <a:pPr algn="ctr">
                        <a:spcAft>
                          <a:spcPts val="0"/>
                        </a:spcAft>
                      </a:pPr>
                      <a:r>
                        <a:rPr lang="en-GB" sz="1800" dirty="0">
                          <a:solidFill>
                            <a:schemeClr val="tx1"/>
                          </a:solidFill>
                          <a:latin typeface="Calibri" pitchFamily="34" charset="0"/>
                          <a:ea typeface="Times New Roman"/>
                          <a:cs typeface="Calibri" pitchFamily="34" charset="0"/>
                        </a:rPr>
                        <a:t>Pass – Basic storyboard illustrated, with the use of:</a:t>
                      </a:r>
                    </a:p>
                    <a:p>
                      <a:pPr marL="342900" lvl="0" indent="-342900">
                        <a:spcAft>
                          <a:spcPts val="0"/>
                        </a:spcAft>
                        <a:buFont typeface="Symbol"/>
                        <a:buChar char=""/>
                      </a:pPr>
                      <a:r>
                        <a:rPr lang="en-US" sz="1800" dirty="0">
                          <a:solidFill>
                            <a:schemeClr val="tx1"/>
                          </a:solidFill>
                          <a:latin typeface="Calibri" pitchFamily="34" charset="0"/>
                          <a:ea typeface="Times New Roman"/>
                          <a:cs typeface="Calibri" pitchFamily="34" charset="0"/>
                        </a:rPr>
                        <a:t>Text</a:t>
                      </a:r>
                      <a:endParaRPr lang="en-GB" sz="1800" dirty="0">
                        <a:solidFill>
                          <a:schemeClr val="tx1"/>
                        </a:solidFill>
                        <a:latin typeface="Calibri" pitchFamily="34" charset="0"/>
                        <a:ea typeface="Times New Roman"/>
                        <a:cs typeface="Calibri" pitchFamily="34" charset="0"/>
                      </a:endParaRPr>
                    </a:p>
                    <a:p>
                      <a:pPr marL="342900" lvl="0" indent="-342900">
                        <a:spcAft>
                          <a:spcPts val="0"/>
                        </a:spcAft>
                        <a:buFont typeface="Symbol"/>
                        <a:buChar char=""/>
                      </a:pPr>
                      <a:r>
                        <a:rPr lang="en-US" sz="1800" dirty="0" smtClean="0">
                          <a:solidFill>
                            <a:schemeClr val="tx1"/>
                          </a:solidFill>
                          <a:latin typeface="Calibri" pitchFamily="34" charset="0"/>
                          <a:ea typeface="Times New Roman"/>
                          <a:cs typeface="Calibri" pitchFamily="34" charset="0"/>
                        </a:rPr>
                        <a:t>Images and Animations</a:t>
                      </a:r>
                      <a:endParaRPr lang="en-GB" sz="1800" dirty="0">
                        <a:solidFill>
                          <a:schemeClr val="tx1"/>
                        </a:solidFill>
                        <a:latin typeface="Calibri" pitchFamily="34" charset="0"/>
                        <a:ea typeface="Times New Roman"/>
                        <a:cs typeface="Calibri" pitchFamily="34" charset="0"/>
                      </a:endParaRPr>
                    </a:p>
                    <a:p>
                      <a:pPr marL="342900" lvl="0" indent="-342900">
                        <a:spcAft>
                          <a:spcPts val="0"/>
                        </a:spcAft>
                        <a:buFont typeface="Symbol"/>
                        <a:buChar char=""/>
                      </a:pPr>
                      <a:r>
                        <a:rPr lang="en-US" sz="1800" dirty="0" smtClean="0">
                          <a:solidFill>
                            <a:schemeClr val="tx1"/>
                          </a:solidFill>
                          <a:latin typeface="Calibri" pitchFamily="34" charset="0"/>
                          <a:ea typeface="Times New Roman"/>
                          <a:cs typeface="Calibri" pitchFamily="34" charset="0"/>
                        </a:rPr>
                        <a:t>Sound or Audio</a:t>
                      </a:r>
                      <a:endParaRPr lang="en-GB" sz="1800" dirty="0">
                        <a:solidFill>
                          <a:schemeClr val="tx1"/>
                        </a:solidFill>
                        <a:latin typeface="Calibri" pitchFamily="34" charset="0"/>
                        <a:ea typeface="Times New Roman"/>
                        <a:cs typeface="Calibri" pitchFamily="34" charset="0"/>
                      </a:endParaRPr>
                    </a:p>
                    <a:p>
                      <a:pPr marL="342900" lvl="0" indent="-342900">
                        <a:spcAft>
                          <a:spcPts val="0"/>
                        </a:spcAft>
                        <a:buFont typeface="Symbol"/>
                        <a:buChar char=""/>
                      </a:pPr>
                      <a:r>
                        <a:rPr lang="en-US" sz="1800" dirty="0" smtClean="0">
                          <a:solidFill>
                            <a:schemeClr val="tx1"/>
                          </a:solidFill>
                          <a:latin typeface="Calibri" pitchFamily="34" charset="0"/>
                          <a:ea typeface="Times New Roman"/>
                          <a:cs typeface="Calibri" pitchFamily="34" charset="0"/>
                        </a:rPr>
                        <a:t>Interactive Elements</a:t>
                      </a:r>
                      <a:endParaRPr lang="en-GB" sz="1800" dirty="0">
                        <a:solidFill>
                          <a:schemeClr val="tx1"/>
                        </a:solidFill>
                        <a:latin typeface="Calibri" pitchFamily="34" charset="0"/>
                        <a:ea typeface="Times New Roman"/>
                        <a:cs typeface="Calibri" pitchFamily="34" charset="0"/>
                      </a:endParaRPr>
                    </a:p>
                  </a:txBody>
                  <a:tcPr marL="68580" marR="68580" marT="0" marB="0" anchor="ctr"/>
                </a:tc>
                <a:tc>
                  <a:txBody>
                    <a:bodyPr/>
                    <a:lstStyle/>
                    <a:p>
                      <a:pPr algn="ctr">
                        <a:spcAft>
                          <a:spcPts val="0"/>
                        </a:spcAft>
                      </a:pPr>
                      <a:r>
                        <a:rPr lang="en-GB" sz="1800" b="1" dirty="0">
                          <a:solidFill>
                            <a:schemeClr val="tx1"/>
                          </a:solidFill>
                          <a:latin typeface="Calibri" pitchFamily="34" charset="0"/>
                          <a:ea typeface="Times New Roman"/>
                          <a:cs typeface="Calibri" pitchFamily="34" charset="0"/>
                        </a:rPr>
                        <a:t>Merit</a:t>
                      </a:r>
                      <a:r>
                        <a:rPr lang="en-GB" sz="1800" dirty="0">
                          <a:solidFill>
                            <a:schemeClr val="tx1"/>
                          </a:solidFill>
                          <a:latin typeface="Calibri" pitchFamily="34" charset="0"/>
                          <a:ea typeface="Times New Roman"/>
                          <a:cs typeface="Calibri" pitchFamily="34" charset="0"/>
                        </a:rPr>
                        <a:t> – </a:t>
                      </a:r>
                      <a:r>
                        <a:rPr lang="en-GB" sz="1800" dirty="0" smtClean="0">
                          <a:solidFill>
                            <a:schemeClr val="tx1"/>
                          </a:solidFill>
                          <a:latin typeface="Calibri" pitchFamily="34" charset="0"/>
                          <a:ea typeface="Times New Roman"/>
                          <a:cs typeface="Calibri" pitchFamily="34" charset="0"/>
                        </a:rPr>
                        <a:t>Comprehensive storyboard illustrated with additional elements and features included, such as:</a:t>
                      </a:r>
                    </a:p>
                    <a:p>
                      <a:pPr marL="342900" lvl="0" indent="-342900">
                        <a:spcAft>
                          <a:spcPts val="0"/>
                        </a:spcAft>
                        <a:buFont typeface="Symbol"/>
                        <a:buChar char=""/>
                      </a:pPr>
                      <a:r>
                        <a:rPr lang="en-US" sz="1800" dirty="0" smtClean="0">
                          <a:solidFill>
                            <a:schemeClr val="tx1"/>
                          </a:solidFill>
                          <a:latin typeface="Calibri" pitchFamily="34" charset="0"/>
                          <a:ea typeface="Times New Roman"/>
                          <a:cs typeface="Calibri" pitchFamily="34" charset="0"/>
                        </a:rPr>
                        <a:t>Range of images (ClipArt or Scanned Image)</a:t>
                      </a:r>
                      <a:endParaRPr lang="en-GB" sz="1800" dirty="0">
                        <a:solidFill>
                          <a:schemeClr val="tx1"/>
                        </a:solidFill>
                        <a:latin typeface="Calibri" pitchFamily="34" charset="0"/>
                        <a:ea typeface="Times New Roman"/>
                        <a:cs typeface="Calibri" pitchFamily="34" charset="0"/>
                      </a:endParaRPr>
                    </a:p>
                    <a:p>
                      <a:pPr marL="342900" lvl="0" indent="-342900">
                        <a:spcAft>
                          <a:spcPts val="0"/>
                        </a:spcAft>
                        <a:buFont typeface="Symbol"/>
                        <a:buChar char=""/>
                      </a:pPr>
                      <a:r>
                        <a:rPr lang="en-US" sz="1800" dirty="0" smtClean="0">
                          <a:solidFill>
                            <a:schemeClr val="tx1"/>
                          </a:solidFill>
                          <a:latin typeface="Calibri" pitchFamily="34" charset="0"/>
                          <a:ea typeface="Times New Roman"/>
                          <a:cs typeface="Calibri" pitchFamily="34" charset="0"/>
                        </a:rPr>
                        <a:t>Range of Videos, sounds and animations</a:t>
                      </a:r>
                      <a:endParaRPr lang="en-GB" sz="1800" dirty="0">
                        <a:solidFill>
                          <a:schemeClr val="tx1"/>
                        </a:solidFill>
                        <a:latin typeface="Calibri" pitchFamily="34" charset="0"/>
                        <a:ea typeface="Times New Roman"/>
                        <a:cs typeface="Calibri" pitchFamily="34" charset="0"/>
                      </a:endParaRPr>
                    </a:p>
                    <a:p>
                      <a:pPr marL="342900" lvl="0" indent="-342900">
                        <a:spcAft>
                          <a:spcPts val="0"/>
                        </a:spcAft>
                        <a:buFont typeface="Symbol"/>
                        <a:buChar char=""/>
                      </a:pPr>
                      <a:r>
                        <a:rPr lang="en-US" sz="1800" dirty="0" smtClean="0">
                          <a:solidFill>
                            <a:schemeClr val="tx1"/>
                          </a:solidFill>
                          <a:latin typeface="Calibri" pitchFamily="34" charset="0"/>
                          <a:ea typeface="Times New Roman"/>
                          <a:cs typeface="Calibri" pitchFamily="34" charset="0"/>
                        </a:rPr>
                        <a:t>Diagrams/Charts</a:t>
                      </a:r>
                    </a:p>
                    <a:p>
                      <a:pPr marL="342900" lvl="0" indent="-342900">
                        <a:spcAft>
                          <a:spcPts val="0"/>
                        </a:spcAft>
                        <a:buFont typeface="Symbol"/>
                        <a:buChar char=""/>
                      </a:pPr>
                      <a:r>
                        <a:rPr lang="en-US" sz="1800" dirty="0" err="1" smtClean="0">
                          <a:solidFill>
                            <a:schemeClr val="tx1"/>
                          </a:solidFill>
                          <a:latin typeface="Calibri" pitchFamily="34" charset="0"/>
                          <a:ea typeface="Times New Roman"/>
                          <a:cs typeface="Calibri" pitchFamily="34" charset="0"/>
                        </a:rPr>
                        <a:t>Timelined</a:t>
                      </a:r>
                      <a:r>
                        <a:rPr lang="en-US" sz="1800" dirty="0" smtClean="0">
                          <a:solidFill>
                            <a:schemeClr val="tx1"/>
                          </a:solidFill>
                          <a:latin typeface="Calibri" pitchFamily="34" charset="0"/>
                          <a:ea typeface="Times New Roman"/>
                          <a:cs typeface="Calibri" pitchFamily="34" charset="0"/>
                        </a:rPr>
                        <a:t> events</a:t>
                      </a:r>
                    </a:p>
                  </a:txBody>
                  <a:tcPr marL="68580" marR="68580" marT="0" marB="0" anchor="ctr"/>
                </a:tc>
              </a:tr>
            </a:tbl>
          </a:graphicData>
        </a:graphic>
      </p:graphicFrame>
      <p:sp>
        <p:nvSpPr>
          <p:cNvPr id="36" name="Title 1"/>
          <p:cNvSpPr txBox="1">
            <a:spLocks/>
          </p:cNvSpPr>
          <p:nvPr/>
        </p:nvSpPr>
        <p:spPr>
          <a:xfrm>
            <a:off x="228600" y="188640"/>
            <a:ext cx="8807896" cy="360040"/>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sz="40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r>
              <a:rPr lang="en-GB" sz="2100" dirty="0" smtClean="0"/>
              <a:t>LO2 - Be able to devise an interactive media product – Storyboard</a:t>
            </a:r>
            <a:endParaRPr lang="en-US" sz="2100" dirty="0"/>
          </a:p>
        </p:txBody>
      </p:sp>
    </p:spTree>
    <p:extLst>
      <p:ext uri="{BB962C8B-B14F-4D97-AF65-F5344CB8AC3E}">
        <p14:creationId xmlns:p14="http://schemas.microsoft.com/office/powerpoint/2010/main" val="52359285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908720"/>
            <a:ext cx="8712968" cy="5616623"/>
          </a:xfrm>
        </p:spPr>
        <p:txBody>
          <a:bodyPr>
            <a:normAutofit/>
          </a:bodyPr>
          <a:lstStyle/>
          <a:p>
            <a:r>
              <a:rPr lang="en-GB" dirty="0" smtClean="0"/>
              <a:t>Before the creation process begins, the client would like for all possible eventualities to be taken into consideration. Additional planning and discussions will be necessary to make sure all the clients needs are met in terms of graphics, navigation, layout and style.</a:t>
            </a:r>
          </a:p>
          <a:p>
            <a:pPr marL="109728" indent="0">
              <a:buNone/>
            </a:pPr>
            <a:r>
              <a:rPr lang="en-US" sz="2800" b="1" dirty="0"/>
              <a:t>Task </a:t>
            </a:r>
            <a:r>
              <a:rPr lang="en-US" sz="2800" b="1" dirty="0" smtClean="0"/>
              <a:t>6 </a:t>
            </a:r>
            <a:r>
              <a:rPr lang="en-US" sz="2800" b="1" dirty="0"/>
              <a:t>- </a:t>
            </a:r>
            <a:r>
              <a:rPr lang="en-US" sz="2800" b="1" dirty="0" smtClean="0"/>
              <a:t>P2.6 </a:t>
            </a:r>
            <a:r>
              <a:rPr lang="en-US" sz="2800" b="1" dirty="0"/>
              <a:t>– </a:t>
            </a:r>
            <a:r>
              <a:rPr lang="en-US" sz="2800" dirty="0"/>
              <a:t>Produce a </a:t>
            </a:r>
            <a:r>
              <a:rPr lang="en-GB" sz="2800" dirty="0" smtClean="0"/>
              <a:t>digital mood board that illustrates design choices including </a:t>
            </a:r>
            <a:r>
              <a:rPr lang="en-GB" sz="2800" dirty="0"/>
              <a:t>interactive features and justify your choices and design decisions.</a:t>
            </a:r>
            <a:endParaRPr lang="en-US" sz="2800" b="1" dirty="0"/>
          </a:p>
          <a:p>
            <a:pPr marL="109728" indent="0">
              <a:buNone/>
            </a:pPr>
            <a:r>
              <a:rPr lang="en-GB" b="1" dirty="0" smtClean="0"/>
              <a:t>Task 7 – M2.1 - </a:t>
            </a:r>
            <a:r>
              <a:rPr lang="en-GB" dirty="0" smtClean="0"/>
              <a:t>Evidence should be provided of discarded choices with a justification of decisions made.</a:t>
            </a:r>
          </a:p>
        </p:txBody>
      </p:sp>
      <p:sp>
        <p:nvSpPr>
          <p:cNvPr id="3" name="Title 2"/>
          <p:cNvSpPr>
            <a:spLocks noGrp="1"/>
          </p:cNvSpPr>
          <p:nvPr>
            <p:ph type="title"/>
          </p:nvPr>
        </p:nvSpPr>
        <p:spPr>
          <a:xfrm>
            <a:off x="230832" y="116632"/>
            <a:ext cx="8733656" cy="720080"/>
          </a:xfrm>
        </p:spPr>
        <p:txBody>
          <a:bodyPr>
            <a:normAutofit/>
          </a:bodyPr>
          <a:lstStyle/>
          <a:p>
            <a:r>
              <a:rPr lang="en-GB" sz="1800" dirty="0"/>
              <a:t>LO2 - Be able to devise an interactive media product </a:t>
            </a:r>
            <a:r>
              <a:rPr lang="en-GB" sz="1800" dirty="0" smtClean="0"/>
              <a:t> - Planning and Design</a:t>
            </a:r>
            <a:endParaRPr lang="en-GB" sz="1800" dirty="0"/>
          </a:p>
        </p:txBody>
      </p:sp>
    </p:spTree>
    <p:extLst>
      <p:ext uri="{BB962C8B-B14F-4D97-AF65-F5344CB8AC3E}">
        <p14:creationId xmlns:p14="http://schemas.microsoft.com/office/powerpoint/2010/main" val="268245655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908720"/>
            <a:ext cx="6254070" cy="5400600"/>
          </a:xfrm>
        </p:spPr>
        <p:txBody>
          <a:bodyPr>
            <a:noAutofit/>
          </a:bodyPr>
          <a:lstStyle/>
          <a:p>
            <a:r>
              <a:rPr lang="en-GB" sz="2000" dirty="0" smtClean="0"/>
              <a:t>For the interactive elements and the time lined events scripting will be necessary, code that controls the timings and movements. This can be in the form of Lingo, </a:t>
            </a:r>
            <a:r>
              <a:rPr lang="en-GB" sz="2000" dirty="0" err="1" smtClean="0"/>
              <a:t>Actionscript</a:t>
            </a:r>
            <a:r>
              <a:rPr lang="en-GB" sz="2000" dirty="0" smtClean="0"/>
              <a:t> in Flash or Timeline Action/Event planning in Mediator.</a:t>
            </a:r>
          </a:p>
          <a:p>
            <a:r>
              <a:rPr lang="en-GB" sz="2000" dirty="0" smtClean="0"/>
              <a:t>This is something that will no doubt change through the production process when the limitations of the programs come more into action.</a:t>
            </a:r>
          </a:p>
          <a:p>
            <a:pPr marL="109728" indent="0">
              <a:buNone/>
            </a:pPr>
            <a:r>
              <a:rPr lang="en-US" sz="2000" b="1" dirty="0"/>
              <a:t>Task </a:t>
            </a:r>
            <a:r>
              <a:rPr lang="en-US" sz="2000" b="1" dirty="0" smtClean="0"/>
              <a:t>8 </a:t>
            </a:r>
            <a:r>
              <a:rPr lang="en-US" sz="2000" b="1" dirty="0"/>
              <a:t>- </a:t>
            </a:r>
            <a:r>
              <a:rPr lang="en-US" sz="2000" b="1" dirty="0" smtClean="0"/>
              <a:t>P2.6 </a:t>
            </a:r>
            <a:r>
              <a:rPr lang="en-US" sz="2000" b="1" dirty="0"/>
              <a:t>– </a:t>
            </a:r>
            <a:r>
              <a:rPr lang="en-US" sz="2000" dirty="0"/>
              <a:t>Produce a </a:t>
            </a:r>
            <a:r>
              <a:rPr lang="en-GB" sz="2000" dirty="0" smtClean="0"/>
              <a:t>Script plan that illustrates an Action or Motion within your media product </a:t>
            </a:r>
            <a:r>
              <a:rPr lang="en-GB" sz="2000" dirty="0"/>
              <a:t>and justify your choices and design decisions.</a:t>
            </a:r>
            <a:endParaRPr lang="en-US" sz="2000" b="1" dirty="0"/>
          </a:p>
          <a:p>
            <a:pPr marL="109728" indent="0">
              <a:buNone/>
            </a:pPr>
            <a:r>
              <a:rPr lang="en-GB" sz="2000" b="1" dirty="0" smtClean="0"/>
              <a:t>Task 9 – M2.2 – </a:t>
            </a:r>
            <a:r>
              <a:rPr lang="en-GB" sz="2000" dirty="0" smtClean="0"/>
              <a:t>Provide Evidence of discarded choices with a justification of decisions made. </a:t>
            </a:r>
            <a:endParaRPr lang="en-GB" sz="2000" dirty="0"/>
          </a:p>
        </p:txBody>
      </p:sp>
      <p:sp>
        <p:nvSpPr>
          <p:cNvPr id="3" name="Title 2"/>
          <p:cNvSpPr>
            <a:spLocks noGrp="1"/>
          </p:cNvSpPr>
          <p:nvPr>
            <p:ph type="title"/>
          </p:nvPr>
        </p:nvSpPr>
        <p:spPr>
          <a:xfrm>
            <a:off x="230832" y="116632"/>
            <a:ext cx="8733656" cy="720080"/>
          </a:xfrm>
        </p:spPr>
        <p:txBody>
          <a:bodyPr>
            <a:normAutofit/>
          </a:bodyPr>
          <a:lstStyle/>
          <a:p>
            <a:r>
              <a:rPr lang="en-GB" sz="1800" dirty="0"/>
              <a:t>LO2 - Be able to devise an interactive media product </a:t>
            </a:r>
            <a:r>
              <a:rPr lang="en-GB" sz="1800" dirty="0" smtClean="0"/>
              <a:t> - Planning and Design</a:t>
            </a:r>
            <a:endParaRPr lang="en-GB" sz="1800" dirty="0"/>
          </a:p>
        </p:txBody>
      </p:sp>
      <p:pic>
        <p:nvPicPr>
          <p:cNvPr id="1026" name="Picture 2" descr="http://interactiveanimator.com/blog/wp-content/uploads/2012/03/Fig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60232" y="902932"/>
            <a:ext cx="2198802" cy="146586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28" name="Picture 4" descr="https://i.ytimg.com/vi/zM8gwuOQ6jM/mqdefaul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0232" y="2697283"/>
            <a:ext cx="2198802" cy="123682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30" name="Picture 6" descr="http://compress.ru/archive/cp/2008/9/61/07.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60232" y="4205062"/>
            <a:ext cx="2198802" cy="189496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0996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980728"/>
            <a:ext cx="8606190" cy="3096344"/>
          </a:xfrm>
        </p:spPr>
        <p:txBody>
          <a:bodyPr>
            <a:normAutofit/>
          </a:bodyPr>
          <a:lstStyle/>
          <a:p>
            <a:pPr marL="0" indent="0">
              <a:buNone/>
            </a:pPr>
            <a:r>
              <a:rPr lang="en-GB" sz="2400" dirty="0" smtClean="0"/>
              <a:t>Now it is time for the elements of your project to be gathered. The company is prepared to pay for copyright of the images and elements used so the sources can be from professional companies but the source will have to be registered.</a:t>
            </a:r>
          </a:p>
          <a:p>
            <a:pPr marL="0" indent="0">
              <a:buNone/>
            </a:pPr>
            <a:r>
              <a:rPr lang="en-GB" sz="2400" b="1" dirty="0" smtClean="0"/>
              <a:t>Task 10 – P2.7</a:t>
            </a:r>
            <a:r>
              <a:rPr lang="en-GB" sz="2400" dirty="0" smtClean="0"/>
              <a:t> – Evidence </a:t>
            </a:r>
            <a:r>
              <a:rPr lang="en-GB" sz="2400" b="1" dirty="0" smtClean="0"/>
              <a:t>Creating</a:t>
            </a:r>
            <a:r>
              <a:rPr lang="en-GB" sz="2400" dirty="0" smtClean="0"/>
              <a:t>, </a:t>
            </a:r>
            <a:r>
              <a:rPr lang="en-GB" sz="2400" b="1" dirty="0" smtClean="0"/>
              <a:t>Editing</a:t>
            </a:r>
            <a:r>
              <a:rPr lang="en-GB" sz="2400" dirty="0" smtClean="0"/>
              <a:t> and </a:t>
            </a:r>
            <a:r>
              <a:rPr lang="en-GB" sz="2400" b="1" dirty="0" smtClean="0"/>
              <a:t>Optimising</a:t>
            </a:r>
            <a:r>
              <a:rPr lang="en-GB" sz="2400" dirty="0" smtClean="0"/>
              <a:t> the following elements within the multimedia product (Click on links for individual tasks)</a:t>
            </a:r>
          </a:p>
        </p:txBody>
      </p:sp>
      <p:graphicFrame>
        <p:nvGraphicFramePr>
          <p:cNvPr id="5" name="Table 4"/>
          <p:cNvGraphicFramePr>
            <a:graphicFrameLocks noGrp="1"/>
          </p:cNvGraphicFramePr>
          <p:nvPr>
            <p:extLst>
              <p:ext uri="{D42A27DB-BD31-4B8C-83A1-F6EECF244321}">
                <p14:modId xmlns:p14="http://schemas.microsoft.com/office/powerpoint/2010/main" val="3581688506"/>
              </p:ext>
            </p:extLst>
          </p:nvPr>
        </p:nvGraphicFramePr>
        <p:xfrm>
          <a:off x="230832" y="4245064"/>
          <a:ext cx="8715962" cy="1920240"/>
        </p:xfrm>
        <a:graphic>
          <a:graphicData uri="http://schemas.openxmlformats.org/drawingml/2006/table">
            <a:tbl>
              <a:tblPr firstRow="1" bandRow="1">
                <a:tableStyleId>{5C22544A-7EE6-4342-B048-85BDC9FD1C3A}</a:tableStyleId>
              </a:tblPr>
              <a:tblGrid>
                <a:gridCol w="3189040"/>
                <a:gridCol w="5526922"/>
              </a:tblGrid>
              <a:tr h="370840">
                <a:tc>
                  <a:txBody>
                    <a:bodyPr/>
                    <a:lstStyle/>
                    <a:p>
                      <a:pPr algn="ctr">
                        <a:spcAft>
                          <a:spcPts val="0"/>
                        </a:spcAft>
                      </a:pPr>
                      <a:r>
                        <a:rPr lang="en-GB" sz="1800" dirty="0">
                          <a:solidFill>
                            <a:schemeClr val="tx1"/>
                          </a:solidFill>
                          <a:latin typeface="Calibri" pitchFamily="34" charset="0"/>
                          <a:ea typeface="Times New Roman"/>
                          <a:cs typeface="Calibri" pitchFamily="34" charset="0"/>
                        </a:rPr>
                        <a:t>Pass – Elements and Features included in multimedia:</a:t>
                      </a:r>
                    </a:p>
                    <a:p>
                      <a:pPr marL="342900" lvl="0" indent="-342900">
                        <a:spcAft>
                          <a:spcPts val="0"/>
                        </a:spcAft>
                        <a:buFont typeface="Symbol"/>
                        <a:buChar char=""/>
                      </a:pPr>
                      <a:r>
                        <a:rPr lang="en-US" sz="1800" dirty="0">
                          <a:solidFill>
                            <a:schemeClr val="tx1"/>
                          </a:solidFill>
                          <a:latin typeface="Calibri" pitchFamily="34" charset="0"/>
                          <a:ea typeface="Times New Roman"/>
                          <a:cs typeface="Calibri" pitchFamily="34" charset="0"/>
                          <a:hlinkClick r:id="rId2" action="ppaction://hlinksldjump"/>
                        </a:rPr>
                        <a:t>Text</a:t>
                      </a:r>
                      <a:endParaRPr lang="en-GB" sz="1800" dirty="0">
                        <a:solidFill>
                          <a:schemeClr val="tx1"/>
                        </a:solidFill>
                        <a:latin typeface="Calibri" pitchFamily="34" charset="0"/>
                        <a:ea typeface="Times New Roman"/>
                        <a:cs typeface="Calibri" pitchFamily="34" charset="0"/>
                      </a:endParaRPr>
                    </a:p>
                    <a:p>
                      <a:pPr marL="342900" lvl="0" indent="-342900">
                        <a:spcAft>
                          <a:spcPts val="0"/>
                        </a:spcAft>
                        <a:buFont typeface="Symbol"/>
                        <a:buChar char=""/>
                      </a:pPr>
                      <a:r>
                        <a:rPr lang="en-US" sz="1800" dirty="0">
                          <a:solidFill>
                            <a:schemeClr val="tx1"/>
                          </a:solidFill>
                          <a:latin typeface="Calibri" pitchFamily="34" charset="0"/>
                          <a:ea typeface="Times New Roman"/>
                          <a:cs typeface="Calibri" pitchFamily="34" charset="0"/>
                          <a:hlinkClick r:id="rId3" action="ppaction://hlinksldjump"/>
                        </a:rPr>
                        <a:t>Graphics</a:t>
                      </a:r>
                      <a:endParaRPr lang="en-GB" sz="1800" dirty="0">
                        <a:solidFill>
                          <a:schemeClr val="tx1"/>
                        </a:solidFill>
                        <a:latin typeface="Calibri" pitchFamily="34" charset="0"/>
                        <a:ea typeface="Times New Roman"/>
                        <a:cs typeface="Calibri" pitchFamily="34" charset="0"/>
                      </a:endParaRPr>
                    </a:p>
                    <a:p>
                      <a:pPr marL="342900" lvl="0" indent="-342900">
                        <a:spcAft>
                          <a:spcPts val="0"/>
                        </a:spcAft>
                        <a:buFont typeface="Symbol"/>
                        <a:buChar char=""/>
                      </a:pPr>
                      <a:r>
                        <a:rPr lang="en-US" sz="1800" dirty="0">
                          <a:solidFill>
                            <a:schemeClr val="tx1"/>
                          </a:solidFill>
                          <a:latin typeface="Calibri" pitchFamily="34" charset="0"/>
                          <a:ea typeface="Times New Roman"/>
                          <a:cs typeface="Calibri" pitchFamily="34" charset="0"/>
                          <a:hlinkClick r:id="rId4" action="ppaction://hlinksldjump"/>
                        </a:rPr>
                        <a:t>Animation</a:t>
                      </a:r>
                      <a:endParaRPr lang="en-GB" sz="1800" dirty="0">
                        <a:solidFill>
                          <a:schemeClr val="tx1"/>
                        </a:solidFill>
                        <a:latin typeface="Calibri" pitchFamily="34" charset="0"/>
                        <a:ea typeface="Times New Roman"/>
                        <a:cs typeface="Calibri" pitchFamily="34" charset="0"/>
                      </a:endParaRPr>
                    </a:p>
                    <a:p>
                      <a:pPr marL="342900" lvl="0" indent="-342900">
                        <a:spcAft>
                          <a:spcPts val="0"/>
                        </a:spcAft>
                        <a:buFont typeface="Symbol"/>
                        <a:buChar char=""/>
                      </a:pPr>
                      <a:r>
                        <a:rPr lang="en-US" sz="1800" dirty="0">
                          <a:solidFill>
                            <a:schemeClr val="tx1"/>
                          </a:solidFill>
                          <a:latin typeface="Calibri" pitchFamily="34" charset="0"/>
                          <a:ea typeface="Times New Roman"/>
                          <a:cs typeface="Calibri" pitchFamily="34" charset="0"/>
                          <a:hlinkClick r:id="rId5" action="ppaction://hlinksldjump"/>
                        </a:rPr>
                        <a:t>Sound</a:t>
                      </a:r>
                      <a:endParaRPr lang="en-GB" sz="1800" dirty="0">
                        <a:solidFill>
                          <a:schemeClr val="tx1"/>
                        </a:solidFill>
                        <a:latin typeface="Calibri" pitchFamily="34" charset="0"/>
                        <a:ea typeface="Times New Roman"/>
                        <a:cs typeface="Calibri" pitchFamily="34" charset="0"/>
                      </a:endParaRPr>
                    </a:p>
                    <a:p>
                      <a:pPr marL="342900" lvl="0" indent="-342900">
                        <a:spcAft>
                          <a:spcPts val="0"/>
                        </a:spcAft>
                        <a:buFont typeface="Symbol"/>
                        <a:buChar char=""/>
                      </a:pPr>
                      <a:r>
                        <a:rPr lang="en-US" sz="1800" dirty="0" smtClean="0">
                          <a:solidFill>
                            <a:schemeClr val="tx1"/>
                          </a:solidFill>
                          <a:latin typeface="Calibri" pitchFamily="34" charset="0"/>
                          <a:ea typeface="Times New Roman"/>
                          <a:cs typeface="Calibri" pitchFamily="34" charset="0"/>
                          <a:hlinkClick r:id="rId6" action="ppaction://hlinksldjump"/>
                        </a:rPr>
                        <a:t>Audio</a:t>
                      </a:r>
                      <a:endParaRPr lang="en-GB" sz="1800" dirty="0">
                        <a:solidFill>
                          <a:schemeClr val="tx1"/>
                        </a:solidFill>
                        <a:latin typeface="Calibri" pitchFamily="34" charset="0"/>
                        <a:ea typeface="Times New Roman"/>
                        <a:cs typeface="Calibri"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en-GB" sz="1800" dirty="0">
                          <a:solidFill>
                            <a:schemeClr val="tx1"/>
                          </a:solidFill>
                          <a:latin typeface="Calibri" pitchFamily="34" charset="0"/>
                          <a:ea typeface="Times New Roman"/>
                          <a:cs typeface="Calibri" pitchFamily="34" charset="0"/>
                        </a:rPr>
                        <a:t>Merit – Elements and Features included in multimedia:</a:t>
                      </a:r>
                    </a:p>
                    <a:p>
                      <a:pPr marL="342900" lvl="0" indent="-342900">
                        <a:spcAft>
                          <a:spcPts val="0"/>
                        </a:spcAft>
                        <a:buFont typeface="Symbol"/>
                        <a:buChar char=""/>
                      </a:pPr>
                      <a:r>
                        <a:rPr lang="en-US" sz="1800" dirty="0">
                          <a:solidFill>
                            <a:schemeClr val="tx1"/>
                          </a:solidFill>
                          <a:latin typeface="Calibri" pitchFamily="34" charset="0"/>
                          <a:ea typeface="Times New Roman"/>
                          <a:cs typeface="Calibri" pitchFamily="34" charset="0"/>
                          <a:hlinkClick r:id="rId3" action="ppaction://hlinksldjump"/>
                        </a:rPr>
                        <a:t>Digital and other images (</a:t>
                      </a:r>
                      <a:r>
                        <a:rPr lang="en-US" sz="1800" dirty="0" smtClean="0">
                          <a:solidFill>
                            <a:schemeClr val="tx1"/>
                          </a:solidFill>
                          <a:latin typeface="Calibri" pitchFamily="34" charset="0"/>
                          <a:ea typeface="Times New Roman"/>
                          <a:cs typeface="Calibri" pitchFamily="34" charset="0"/>
                          <a:hlinkClick r:id="rId3" action="ppaction://hlinksldjump"/>
                        </a:rPr>
                        <a:t>ClipArt and Scanned Image)</a:t>
                      </a:r>
                      <a:endParaRPr lang="en-GB" sz="1800" dirty="0">
                        <a:solidFill>
                          <a:schemeClr val="tx1"/>
                        </a:solidFill>
                        <a:latin typeface="Calibri" pitchFamily="34" charset="0"/>
                        <a:ea typeface="Times New Roman"/>
                        <a:cs typeface="Calibri" pitchFamily="34" charset="0"/>
                      </a:endParaRPr>
                    </a:p>
                    <a:p>
                      <a:pPr marL="342900" lvl="0" indent="-342900">
                        <a:spcAft>
                          <a:spcPts val="0"/>
                        </a:spcAft>
                        <a:buFont typeface="Symbol"/>
                        <a:buChar char=""/>
                      </a:pPr>
                      <a:r>
                        <a:rPr lang="en-US" sz="1800" dirty="0" smtClean="0">
                          <a:solidFill>
                            <a:schemeClr val="tx1"/>
                          </a:solidFill>
                          <a:latin typeface="Calibri" pitchFamily="34" charset="0"/>
                          <a:ea typeface="Times New Roman"/>
                          <a:cs typeface="Calibri" pitchFamily="34" charset="0"/>
                          <a:hlinkClick r:id="rId3" action="ppaction://hlinksldjump"/>
                        </a:rPr>
                        <a:t>Drawing</a:t>
                      </a:r>
                      <a:endParaRPr lang="en-GB" sz="1800" dirty="0" smtClean="0">
                        <a:solidFill>
                          <a:schemeClr val="tx1"/>
                        </a:solidFill>
                        <a:latin typeface="Calibri" pitchFamily="34" charset="0"/>
                        <a:ea typeface="Times New Roman"/>
                        <a:cs typeface="Calibri" pitchFamily="34" charset="0"/>
                        <a:hlinkClick r:id="rId7" action="ppaction://hlinksldjump"/>
                      </a:endParaRPr>
                    </a:p>
                    <a:p>
                      <a:pPr marL="342900" lvl="0" indent="-342900">
                        <a:spcAft>
                          <a:spcPts val="0"/>
                        </a:spcAft>
                        <a:buFont typeface="Symbol"/>
                        <a:buChar char=""/>
                      </a:pPr>
                      <a:r>
                        <a:rPr lang="en-US" sz="1800" dirty="0" smtClean="0">
                          <a:solidFill>
                            <a:schemeClr val="tx1"/>
                          </a:solidFill>
                          <a:latin typeface="Calibri" pitchFamily="34" charset="0"/>
                          <a:ea typeface="Times New Roman"/>
                          <a:cs typeface="Calibri" pitchFamily="34" charset="0"/>
                          <a:hlinkClick r:id="rId3" action="ppaction://hlinksldjump"/>
                        </a:rPr>
                        <a:t>Diagrams/Charts</a:t>
                      </a:r>
                      <a:endParaRPr lang="en-GB" sz="1800" dirty="0" smtClean="0">
                        <a:solidFill>
                          <a:schemeClr val="tx1"/>
                        </a:solidFill>
                        <a:latin typeface="Calibri" pitchFamily="34" charset="0"/>
                        <a:ea typeface="Times New Roman"/>
                        <a:cs typeface="Calibri" pitchFamily="34" charset="0"/>
                      </a:endParaRPr>
                    </a:p>
                    <a:p>
                      <a:pPr marL="342900" lvl="0" indent="-342900">
                        <a:spcAft>
                          <a:spcPts val="0"/>
                        </a:spcAft>
                        <a:buFont typeface="Symbol"/>
                        <a:buChar char=""/>
                      </a:pPr>
                      <a:r>
                        <a:rPr lang="en-US" sz="1800" dirty="0" smtClean="0">
                          <a:solidFill>
                            <a:schemeClr val="tx1"/>
                          </a:solidFill>
                          <a:latin typeface="Calibri" pitchFamily="34" charset="0"/>
                          <a:ea typeface="Times New Roman"/>
                          <a:cs typeface="Calibri" pitchFamily="34" charset="0"/>
                          <a:hlinkClick r:id="rId4" action="ppaction://hlinksldjump"/>
                        </a:rPr>
                        <a:t>Range of Animations</a:t>
                      </a:r>
                      <a:endParaRPr lang="en-GB" sz="1800" dirty="0" smtClean="0">
                        <a:solidFill>
                          <a:schemeClr val="tx1"/>
                        </a:solidFill>
                        <a:latin typeface="Calibri" pitchFamily="34" charset="0"/>
                        <a:ea typeface="Times New Roman"/>
                        <a:cs typeface="Calibri" pitchFamily="34" charset="0"/>
                      </a:endParaRPr>
                    </a:p>
                    <a:p>
                      <a:pPr marL="342900" lvl="0" indent="-342900">
                        <a:spcAft>
                          <a:spcPts val="0"/>
                        </a:spcAft>
                        <a:buFont typeface="Symbol"/>
                        <a:buChar char=""/>
                      </a:pPr>
                      <a:r>
                        <a:rPr lang="en-US" sz="1800" dirty="0" smtClean="0">
                          <a:solidFill>
                            <a:schemeClr val="tx1"/>
                          </a:solidFill>
                          <a:latin typeface="Calibri" pitchFamily="34" charset="0"/>
                          <a:ea typeface="Times New Roman"/>
                          <a:cs typeface="Calibri" pitchFamily="34" charset="0"/>
                          <a:hlinkClick r:id="rId5" action="ppaction://hlinksldjump"/>
                        </a:rPr>
                        <a:t>Range of Sounds</a:t>
                      </a:r>
                      <a:endParaRPr lang="en-GB" sz="1800" dirty="0" smtClean="0">
                        <a:solidFill>
                          <a:schemeClr val="tx1"/>
                        </a:solidFill>
                        <a:latin typeface="Calibri" pitchFamily="34" charset="0"/>
                        <a:ea typeface="Times New Roman"/>
                        <a:cs typeface="Calibri" pitchFamily="34" charset="0"/>
                      </a:endParaRPr>
                    </a:p>
                    <a:p>
                      <a:pPr marL="342900" lvl="0" indent="-342900">
                        <a:spcAft>
                          <a:spcPts val="0"/>
                        </a:spcAft>
                        <a:buFont typeface="Symbol"/>
                        <a:buChar char=""/>
                      </a:pPr>
                      <a:r>
                        <a:rPr lang="en-US" sz="1800" dirty="0" smtClean="0">
                          <a:solidFill>
                            <a:schemeClr val="tx1"/>
                          </a:solidFill>
                          <a:latin typeface="Calibri" pitchFamily="34" charset="0"/>
                          <a:ea typeface="Times New Roman"/>
                          <a:cs typeface="Calibri" pitchFamily="34" charset="0"/>
                          <a:hlinkClick r:id="rId8" action="ppaction://hlinksldjump"/>
                        </a:rPr>
                        <a:t>Range of Videos</a:t>
                      </a:r>
                      <a:endParaRPr lang="en-GB" sz="1800" dirty="0">
                        <a:solidFill>
                          <a:schemeClr val="tx1"/>
                        </a:solidFill>
                        <a:latin typeface="Calibri" pitchFamily="34" charset="0"/>
                        <a:ea typeface="Times New Roman"/>
                        <a:cs typeface="Calibri" pitchFamily="34" charset="0"/>
                      </a:endParaRPr>
                    </a:p>
                  </a:txBody>
                  <a:tcPr marL="68580" marR="68580" marT="0" marB="0" anchor="ctr">
                    <a:solidFill>
                      <a:schemeClr val="tx2">
                        <a:lumMod val="20000"/>
                        <a:lumOff val="80000"/>
                      </a:schemeClr>
                    </a:solidFill>
                  </a:tcPr>
                </a:tc>
              </a:tr>
            </a:tbl>
          </a:graphicData>
        </a:graphic>
      </p:graphicFrame>
      <p:sp>
        <p:nvSpPr>
          <p:cNvPr id="12" name="Title 2"/>
          <p:cNvSpPr txBox="1">
            <a:spLocks/>
          </p:cNvSpPr>
          <p:nvPr/>
        </p:nvSpPr>
        <p:spPr>
          <a:xfrm>
            <a:off x="230832" y="116632"/>
            <a:ext cx="8733656" cy="720080"/>
          </a:xfrm>
          <a:prstGeom prst="rect">
            <a:avLst/>
          </a:prstGeom>
        </p:spPr>
        <p:txBody>
          <a:bodyPr vert="horz" rtlCol="0" anchor="ctr">
            <a:normAutofit/>
            <a:scene3d>
              <a:camera prst="orthographicFront"/>
              <a:lightRig rig="soft" dir="t"/>
            </a:scene3d>
            <a:sp3d prstMaterial="softEdge">
              <a:bevelT w="25400" h="25400"/>
            </a:sp3d>
          </a:bodyPr>
          <a:lstStyle>
            <a:lvl1pPr algn="l" rtl="0" eaLnBrk="1" latinLnBrk="0" hangingPunct="1">
              <a:spcBef>
                <a:spcPct val="0"/>
              </a:spcBef>
              <a:buNone/>
              <a:defRPr kumimoji="0" sz="40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r>
              <a:rPr lang="en-GB" sz="1800" dirty="0" smtClean="0"/>
              <a:t>LO2 - Be able to devise an interactive media product  - Sourcing and Storing</a:t>
            </a:r>
            <a:endParaRPr lang="en-GB" sz="1800" dirty="0"/>
          </a:p>
        </p:txBody>
      </p:sp>
    </p:spTree>
    <p:extLst>
      <p:ext uri="{BB962C8B-B14F-4D97-AF65-F5344CB8AC3E}">
        <p14:creationId xmlns:p14="http://schemas.microsoft.com/office/powerpoint/2010/main" val="2308017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0832" y="951470"/>
            <a:ext cx="5133256" cy="4493754"/>
          </a:xfrm>
        </p:spPr>
        <p:txBody>
          <a:bodyPr>
            <a:noAutofit/>
          </a:bodyPr>
          <a:lstStyle/>
          <a:p>
            <a:pPr marL="0" indent="0">
              <a:buNone/>
            </a:pPr>
            <a:r>
              <a:rPr lang="en-GB" sz="2000" b="1" dirty="0"/>
              <a:t>Task </a:t>
            </a:r>
            <a:r>
              <a:rPr lang="en-GB" sz="2000" b="1" dirty="0" smtClean="0"/>
              <a:t>10 </a:t>
            </a:r>
            <a:r>
              <a:rPr lang="en-GB" sz="2000" b="1" dirty="0"/>
              <a:t>– P2.7 </a:t>
            </a:r>
            <a:r>
              <a:rPr lang="en-GB" sz="2000" b="1" dirty="0" smtClean="0"/>
              <a:t>- </a:t>
            </a:r>
            <a:r>
              <a:rPr lang="en-GB" sz="2000" dirty="0" smtClean="0"/>
              <a:t>Create some of your own </a:t>
            </a:r>
            <a:r>
              <a:rPr lang="en-GB" sz="2000" b="1" dirty="0" smtClean="0"/>
              <a:t>text</a:t>
            </a:r>
            <a:r>
              <a:rPr lang="en-GB" sz="2000" dirty="0" smtClean="0"/>
              <a:t> for use in your multimedia product. </a:t>
            </a:r>
          </a:p>
          <a:p>
            <a:r>
              <a:rPr lang="en-GB" sz="2000" dirty="0" smtClean="0"/>
              <a:t>Provide a few screenshots of you creating some.</a:t>
            </a:r>
          </a:p>
          <a:p>
            <a:r>
              <a:rPr lang="en-GB" sz="2000" dirty="0" smtClean="0"/>
              <a:t>Edit some existing text for use in your multimedia product. </a:t>
            </a:r>
          </a:p>
          <a:p>
            <a:r>
              <a:rPr lang="en-GB" sz="2000" dirty="0" smtClean="0"/>
              <a:t>Provide a few screenshots of you collecting text then editing it from a few different sources.</a:t>
            </a:r>
          </a:p>
          <a:p>
            <a:pPr marL="0" indent="0" algn="ctr">
              <a:buNone/>
            </a:pPr>
            <a:r>
              <a:rPr lang="en-GB" sz="2000" dirty="0" smtClean="0"/>
              <a:t>REMEMBER – keep a note of your sources and details of copyright for </a:t>
            </a:r>
            <a:r>
              <a:rPr lang="en-GB" sz="2000" b="1" dirty="0" smtClean="0"/>
              <a:t>Task 11</a:t>
            </a:r>
            <a:endParaRPr lang="en-GB" sz="2000" b="1" dirty="0"/>
          </a:p>
        </p:txBody>
      </p:sp>
      <p:graphicFrame>
        <p:nvGraphicFramePr>
          <p:cNvPr id="5" name="Table 4"/>
          <p:cNvGraphicFramePr>
            <a:graphicFrameLocks noGrp="1"/>
          </p:cNvGraphicFramePr>
          <p:nvPr>
            <p:extLst>
              <p:ext uri="{D42A27DB-BD31-4B8C-83A1-F6EECF244321}">
                <p14:modId xmlns:p14="http://schemas.microsoft.com/office/powerpoint/2010/main" val="2530743893"/>
              </p:ext>
            </p:extLst>
          </p:nvPr>
        </p:nvGraphicFramePr>
        <p:xfrm>
          <a:off x="467544" y="5669240"/>
          <a:ext cx="8376930" cy="640080"/>
        </p:xfrm>
        <a:graphic>
          <a:graphicData uri="http://schemas.openxmlformats.org/drawingml/2006/table">
            <a:tbl>
              <a:tblPr firstRow="1" bandRow="1">
                <a:tableStyleId>{5C22544A-7EE6-4342-B048-85BDC9FD1C3A}</a:tableStyleId>
              </a:tblPr>
              <a:tblGrid>
                <a:gridCol w="4188465"/>
                <a:gridCol w="4188465"/>
              </a:tblGrid>
              <a:tr h="370840">
                <a:tc>
                  <a:txBody>
                    <a:bodyPr/>
                    <a:lstStyle/>
                    <a:p>
                      <a:pPr algn="ctr"/>
                      <a:r>
                        <a:rPr lang="en-GB" dirty="0" smtClean="0">
                          <a:solidFill>
                            <a:schemeClr val="tx1"/>
                          </a:solidFill>
                          <a:latin typeface="Calibri" pitchFamily="34" charset="0"/>
                          <a:cs typeface="Calibri" pitchFamily="34" charset="0"/>
                        </a:rPr>
                        <a:t>Pass –</a:t>
                      </a:r>
                      <a:r>
                        <a:rPr lang="en-GB" baseline="0" dirty="0" smtClean="0">
                          <a:solidFill>
                            <a:schemeClr val="tx1"/>
                          </a:solidFill>
                          <a:latin typeface="Calibri" pitchFamily="34" charset="0"/>
                          <a:cs typeface="Calibri" pitchFamily="34" charset="0"/>
                        </a:rPr>
                        <a:t> Some evidence of text used</a:t>
                      </a:r>
                      <a:endParaRPr lang="en-GB" dirty="0">
                        <a:solidFill>
                          <a:schemeClr val="tx1"/>
                        </a:solidFill>
                        <a:latin typeface="Calibri" pitchFamily="34" charset="0"/>
                        <a:cs typeface="Calibri" pitchFamily="34" charset="0"/>
                      </a:endParaRPr>
                    </a:p>
                  </a:txBody>
                  <a:tcPr anchor="ctr"/>
                </a:tc>
                <a:tc>
                  <a:txBody>
                    <a:bodyPr/>
                    <a:lstStyle/>
                    <a:p>
                      <a:pPr algn="ctr"/>
                      <a:r>
                        <a:rPr lang="en-GB" sz="1800" b="1" dirty="0" smtClean="0">
                          <a:solidFill>
                            <a:schemeClr val="tx1"/>
                          </a:solidFill>
                          <a:latin typeface="Calibri" pitchFamily="34" charset="0"/>
                          <a:cs typeface="Calibri" pitchFamily="34" charset="0"/>
                        </a:rPr>
                        <a:t>Merit</a:t>
                      </a:r>
                      <a:r>
                        <a:rPr lang="en-GB" sz="1800" dirty="0" smtClean="0">
                          <a:solidFill>
                            <a:schemeClr val="tx1"/>
                          </a:solidFill>
                          <a:latin typeface="Calibri" pitchFamily="34" charset="0"/>
                          <a:cs typeface="Calibri" pitchFamily="34" charset="0"/>
                        </a:rPr>
                        <a:t> – A range</a:t>
                      </a:r>
                      <a:r>
                        <a:rPr lang="en-GB" sz="1800" baseline="0" dirty="0" smtClean="0">
                          <a:solidFill>
                            <a:schemeClr val="tx1"/>
                          </a:solidFill>
                          <a:latin typeface="Calibri" pitchFamily="34" charset="0"/>
                          <a:cs typeface="Calibri" pitchFamily="34" charset="0"/>
                        </a:rPr>
                        <a:t> of a</a:t>
                      </a:r>
                      <a:r>
                        <a:rPr lang="en-GB" sz="1800" dirty="0" smtClean="0">
                          <a:solidFill>
                            <a:schemeClr val="tx1"/>
                          </a:solidFill>
                          <a:latin typeface="Calibri" pitchFamily="34" charset="0"/>
                          <a:cs typeface="Calibri" pitchFamily="34" charset="0"/>
                        </a:rPr>
                        <a:t>ppropriate text used that is near professional standard</a:t>
                      </a:r>
                      <a:endParaRPr lang="en-GB" dirty="0">
                        <a:solidFill>
                          <a:schemeClr val="tx1"/>
                        </a:solidFill>
                        <a:latin typeface="Calibri" pitchFamily="34" charset="0"/>
                        <a:cs typeface="Calibri" pitchFamily="34" charset="0"/>
                      </a:endParaRPr>
                    </a:p>
                  </a:txBody>
                  <a:tcPr anchor="ctr"/>
                </a:tc>
              </a:tr>
            </a:tbl>
          </a:graphicData>
        </a:graphic>
      </p:graphicFrame>
      <p:sp>
        <p:nvSpPr>
          <p:cNvPr id="12" name="Title 2"/>
          <p:cNvSpPr txBox="1">
            <a:spLocks/>
          </p:cNvSpPr>
          <p:nvPr/>
        </p:nvSpPr>
        <p:spPr>
          <a:xfrm>
            <a:off x="230832" y="116632"/>
            <a:ext cx="8733656" cy="615828"/>
          </a:xfrm>
          <a:prstGeom prst="rect">
            <a:avLst/>
          </a:prstGeom>
        </p:spPr>
        <p:txBody>
          <a:bodyPr vert="horz" rtlCol="0" anchor="ctr">
            <a:normAutofit/>
            <a:scene3d>
              <a:camera prst="orthographicFront"/>
              <a:lightRig rig="soft" dir="t"/>
            </a:scene3d>
            <a:sp3d prstMaterial="softEdge">
              <a:bevelT w="25400" h="25400"/>
            </a:sp3d>
          </a:bodyPr>
          <a:lstStyle>
            <a:lvl1pPr algn="l" rtl="0" eaLnBrk="1" latinLnBrk="0" hangingPunct="1">
              <a:spcBef>
                <a:spcPct val="0"/>
              </a:spcBef>
              <a:buNone/>
              <a:defRPr kumimoji="0" sz="40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r>
              <a:rPr lang="en-GB" sz="1800" dirty="0" smtClean="0"/>
              <a:t>LO2 - Be able to devise an interactive media product  - Sourcing and Storing</a:t>
            </a:r>
            <a:endParaRPr lang="en-GB" sz="1800" dirty="0"/>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50000" b="36831"/>
          <a:stretch/>
        </p:blipFill>
        <p:spPr bwMode="auto">
          <a:xfrm>
            <a:off x="5292080" y="732460"/>
            <a:ext cx="3672407" cy="260852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25499" r="26654" b="56402"/>
          <a:stretch/>
        </p:blipFill>
        <p:spPr bwMode="auto">
          <a:xfrm>
            <a:off x="5292080" y="3563855"/>
            <a:ext cx="3672407" cy="188136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2279213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1630" y="923540"/>
            <a:ext cx="5186474" cy="5313772"/>
          </a:xfrm>
        </p:spPr>
        <p:txBody>
          <a:bodyPr>
            <a:normAutofit/>
          </a:bodyPr>
          <a:lstStyle/>
          <a:p>
            <a:r>
              <a:rPr lang="en-GB" sz="2000" dirty="0" smtClean="0"/>
              <a:t>Ensure you use the correct level of compression for your images</a:t>
            </a:r>
          </a:p>
          <a:p>
            <a:r>
              <a:rPr lang="en-GB" sz="2000" dirty="0" smtClean="0"/>
              <a:t>This can be performed through MS Picture Manager</a:t>
            </a:r>
          </a:p>
          <a:p>
            <a:r>
              <a:rPr lang="en-GB" sz="2000" dirty="0" smtClean="0"/>
              <a:t>You could also crop/re-colour/resize and other optimisations</a:t>
            </a:r>
          </a:p>
          <a:p>
            <a:r>
              <a:rPr lang="en-GB" sz="2000" dirty="0" smtClean="0"/>
              <a:t>For </a:t>
            </a:r>
            <a:r>
              <a:rPr lang="en-GB" sz="2000" b="1" dirty="0" smtClean="0"/>
              <a:t>M/D</a:t>
            </a:r>
            <a:r>
              <a:rPr lang="en-GB" sz="2000" dirty="0" smtClean="0"/>
              <a:t> you need to explain why you have done this</a:t>
            </a:r>
          </a:p>
          <a:p>
            <a:endParaRPr lang="en-GB" sz="2000" dirty="0" smtClean="0"/>
          </a:p>
          <a:p>
            <a:r>
              <a:rPr lang="en-GB" sz="2000" dirty="0" smtClean="0"/>
              <a:t>For images created by you – remember to choose the correct settings while exporting.</a:t>
            </a:r>
          </a:p>
          <a:p>
            <a:r>
              <a:rPr lang="en-GB" sz="2000" dirty="0" smtClean="0"/>
              <a:t>Resolution / size / file format</a:t>
            </a:r>
          </a:p>
          <a:p>
            <a:r>
              <a:rPr lang="en-GB" sz="2000" dirty="0" smtClean="0"/>
              <a:t>For </a:t>
            </a:r>
            <a:r>
              <a:rPr lang="en-GB" sz="2000" b="1" dirty="0" smtClean="0"/>
              <a:t>Distinction</a:t>
            </a:r>
            <a:r>
              <a:rPr lang="en-GB" sz="2000" dirty="0" smtClean="0"/>
              <a:t> you need to show all images being optimised</a:t>
            </a:r>
          </a:p>
          <a:p>
            <a:endParaRPr lang="en-GB" sz="2000" dirty="0" smtClean="0"/>
          </a:p>
          <a:p>
            <a:endParaRPr lang="en-GB" sz="2000" dirty="0" smtClean="0"/>
          </a:p>
          <a:p>
            <a:endParaRPr lang="en-GB" sz="2000" dirty="0" smtClean="0"/>
          </a:p>
          <a:p>
            <a:endParaRPr lang="en-GB" sz="2000" dirty="0" smtClean="0"/>
          </a:p>
          <a:p>
            <a:endParaRPr lang="en-GB" sz="2000" dirty="0"/>
          </a:p>
        </p:txBody>
      </p:sp>
      <p:sp>
        <p:nvSpPr>
          <p:cNvPr id="2" name="Title 1"/>
          <p:cNvSpPr>
            <a:spLocks noGrp="1"/>
          </p:cNvSpPr>
          <p:nvPr>
            <p:ph type="title"/>
          </p:nvPr>
        </p:nvSpPr>
        <p:spPr>
          <a:xfrm>
            <a:off x="251520" y="404664"/>
            <a:ext cx="8229600" cy="452544"/>
          </a:xfrm>
        </p:spPr>
        <p:txBody>
          <a:bodyPr>
            <a:normAutofit fontScale="90000"/>
          </a:bodyPr>
          <a:lstStyle/>
          <a:p>
            <a:r>
              <a:rPr lang="en-GB" dirty="0" smtClean="0"/>
              <a:t>Images</a:t>
            </a:r>
            <a:endParaRPr lang="en-GB" dirty="0"/>
          </a:p>
        </p:txBody>
      </p:sp>
      <p:pic>
        <p:nvPicPr>
          <p:cNvPr id="1026" name="Picture 2"/>
          <p:cNvPicPr>
            <a:picLocks noChangeAspect="1" noChangeArrowheads="1"/>
          </p:cNvPicPr>
          <p:nvPr/>
        </p:nvPicPr>
        <p:blipFill>
          <a:blip r:embed="rId2" cstate="print"/>
          <a:srcRect l="68762" b="40541"/>
          <a:stretch>
            <a:fillRect/>
          </a:stretch>
        </p:blipFill>
        <p:spPr bwMode="auto">
          <a:xfrm>
            <a:off x="6300192" y="188640"/>
            <a:ext cx="2555776" cy="3040461"/>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rcRect l="46962" b="49409"/>
          <a:stretch>
            <a:fillRect/>
          </a:stretch>
        </p:blipFill>
        <p:spPr bwMode="auto">
          <a:xfrm>
            <a:off x="5580113" y="3501008"/>
            <a:ext cx="3384376" cy="2736304"/>
          </a:xfrm>
          <a:prstGeom prst="rect">
            <a:avLst/>
          </a:prstGeom>
          <a:noFill/>
          <a:ln w="9525">
            <a:noFill/>
            <a:miter lim="800000"/>
            <a:headEnd/>
            <a:tailEnd/>
          </a:ln>
        </p:spPr>
      </p:pic>
      <p:pic>
        <p:nvPicPr>
          <p:cNvPr id="9" name="Picture 8" descr="right.gif">
            <a:hlinkClick r:id="" action="ppaction://hlinkshowjump?jump=nextslide"/>
          </p:cNvPr>
          <p:cNvPicPr>
            <a:picLocks noChangeAspect="1"/>
          </p:cNvPicPr>
          <p:nvPr/>
        </p:nvPicPr>
        <p:blipFill>
          <a:blip r:embed="rId4" cstate="print"/>
          <a:stretch>
            <a:fillRect/>
          </a:stretch>
        </p:blipFill>
        <p:spPr>
          <a:xfrm>
            <a:off x="8727504" y="6432376"/>
            <a:ext cx="381000" cy="381000"/>
          </a:xfrm>
          <a:prstGeom prst="rect">
            <a:avLst/>
          </a:prstGeom>
        </p:spPr>
      </p:pic>
      <p:pic>
        <p:nvPicPr>
          <p:cNvPr id="10" name="Picture 2" descr="home_2.gif - (8K)">
            <a:hlinkClick r:id="rId5" action="ppaction://hlinksldjump"/>
          </p:cNvPr>
          <p:cNvPicPr>
            <a:picLocks noChangeAspect="1" noChangeArrowheads="1" noCrop="1"/>
          </p:cNvPicPr>
          <p:nvPr/>
        </p:nvPicPr>
        <p:blipFill>
          <a:blip r:embed="rId6" cstate="print"/>
          <a:srcRect/>
          <a:stretch>
            <a:fillRect/>
          </a:stretch>
        </p:blipFill>
        <p:spPr bwMode="auto">
          <a:xfrm>
            <a:off x="8100392" y="6527626"/>
            <a:ext cx="666750" cy="285750"/>
          </a:xfrm>
          <a:prstGeom prst="rect">
            <a:avLst/>
          </a:prstGeom>
          <a:noFill/>
        </p:spPr>
      </p:pic>
      <p:pic>
        <p:nvPicPr>
          <p:cNvPr id="11" name="Content Placeholder 20" descr="left.gif">
            <a:hlinkClick r:id="" action="ppaction://hlinkshowjump?jump=previousslide"/>
          </p:cNvPr>
          <p:cNvPicPr>
            <a:picLocks noChangeAspect="1"/>
          </p:cNvPicPr>
          <p:nvPr/>
        </p:nvPicPr>
        <p:blipFill>
          <a:blip r:embed="rId7" cstate="print"/>
          <a:stretch>
            <a:fillRect/>
          </a:stretch>
        </p:blipFill>
        <p:spPr>
          <a:xfrm>
            <a:off x="7719392" y="6504384"/>
            <a:ext cx="381000" cy="381000"/>
          </a:xfrm>
          <a:prstGeom prst="rect">
            <a:avLst/>
          </a:prstGeom>
        </p:spPr>
      </p:pic>
      <p:sp>
        <p:nvSpPr>
          <p:cNvPr id="13" name="Round Same Side Corner Rectangle 12">
            <a:hlinkClick r:id="rId8" action="ppaction://hlinksldjump"/>
          </p:cNvPr>
          <p:cNvSpPr/>
          <p:nvPr/>
        </p:nvSpPr>
        <p:spPr>
          <a:xfrm>
            <a:off x="35496" y="47474"/>
            <a:ext cx="1008112" cy="28518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smtClean="0">
                <a:latin typeface="Calibri" pitchFamily="34" charset="0"/>
                <a:cs typeface="Calibri" pitchFamily="34" charset="0"/>
              </a:rPr>
              <a:t>Scenario</a:t>
            </a:r>
            <a:endParaRPr lang="en-GB" sz="1600" b="1" dirty="0">
              <a:latin typeface="Calibri" pitchFamily="34" charset="0"/>
              <a:cs typeface="Calibri" pitchFamily="34" charset="0"/>
            </a:endParaRPr>
          </a:p>
        </p:txBody>
      </p:sp>
      <p:sp>
        <p:nvSpPr>
          <p:cNvPr id="14" name="Round Same Side Corner Rectangle 13">
            <a:hlinkClick r:id="rId9" action="ppaction://hlinksldjump"/>
          </p:cNvPr>
          <p:cNvSpPr/>
          <p:nvPr/>
        </p:nvSpPr>
        <p:spPr>
          <a:xfrm>
            <a:off x="1043608" y="44624"/>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smtClean="0">
                <a:latin typeface="Calibri" pitchFamily="34" charset="0"/>
                <a:cs typeface="Calibri" pitchFamily="34" charset="0"/>
              </a:rPr>
              <a:t>Criteria</a:t>
            </a:r>
            <a:endParaRPr lang="en-GB" sz="1600" b="1" dirty="0">
              <a:latin typeface="Calibri" pitchFamily="34" charset="0"/>
              <a:cs typeface="Calibri" pitchFamily="34" charset="0"/>
            </a:endParaRPr>
          </a:p>
        </p:txBody>
      </p:sp>
      <p:sp>
        <p:nvSpPr>
          <p:cNvPr id="15" name="Round Same Side Corner Rectangle 14">
            <a:hlinkClick r:id="rId10" action="ppaction://hlinksldjump"/>
          </p:cNvPr>
          <p:cNvSpPr/>
          <p:nvPr/>
        </p:nvSpPr>
        <p:spPr>
          <a:xfrm>
            <a:off x="1907704" y="44624"/>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smtClean="0">
                <a:latin typeface="Calibri" pitchFamily="34" charset="0"/>
                <a:cs typeface="Calibri" pitchFamily="34" charset="0"/>
              </a:rPr>
              <a:t>Tasks</a:t>
            </a:r>
            <a:endParaRPr lang="en-GB" sz="1600" b="1" dirty="0">
              <a:latin typeface="Calibri" pitchFamily="34" charset="0"/>
              <a:cs typeface="Calibri" pitchFamily="34" charset="0"/>
            </a:endParaRPr>
          </a:p>
        </p:txBody>
      </p:sp>
      <p:sp>
        <p:nvSpPr>
          <p:cNvPr id="16" name="Round Same Side Corner Rectangle 15">
            <a:hlinkClick r:id="rId11" action="ppaction://hlinksldjump"/>
          </p:cNvPr>
          <p:cNvSpPr/>
          <p:nvPr/>
        </p:nvSpPr>
        <p:spPr>
          <a:xfrm>
            <a:off x="3275856" y="44624"/>
            <a:ext cx="135976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smtClean="0">
                <a:latin typeface="Calibri" pitchFamily="34" charset="0"/>
                <a:cs typeface="Calibri" pitchFamily="34" charset="0"/>
              </a:rPr>
              <a:t>Assessment</a:t>
            </a:r>
            <a:endParaRPr lang="en-GB" sz="1600" b="1" dirty="0">
              <a:latin typeface="Calibri" pitchFamily="34" charset="0"/>
              <a:cs typeface="Calibri" pitchFamily="34" charset="0"/>
            </a:endParaRPr>
          </a:p>
        </p:txBody>
      </p:sp>
      <p:sp>
        <p:nvSpPr>
          <p:cNvPr id="17" name="Round Same Side Corner Rectangle 16">
            <a:hlinkClick r:id="rId5" action="ppaction://hlinksldjump"/>
          </p:cNvPr>
          <p:cNvSpPr/>
          <p:nvPr/>
        </p:nvSpPr>
        <p:spPr>
          <a:xfrm>
            <a:off x="2771800" y="44624"/>
            <a:ext cx="504056" cy="288032"/>
          </a:xfrm>
          <a:prstGeom prst="round2Same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1600" b="1" dirty="0" smtClean="0">
                <a:latin typeface="Calibri" pitchFamily="34" charset="0"/>
                <a:cs typeface="Calibri" pitchFamily="34" charset="0"/>
              </a:rPr>
              <a:t>1</a:t>
            </a:r>
            <a:endParaRPr lang="en-GB" sz="1600" b="1" dirty="0">
              <a:latin typeface="Calibri" pitchFamily="34" charset="0"/>
              <a:cs typeface="Calibri" pitchFamily="34" charset="0"/>
            </a:endParaRPr>
          </a:p>
        </p:txBody>
      </p:sp>
      <p:cxnSp>
        <p:nvCxnSpPr>
          <p:cNvPr id="19" name="Straight Arrow Connector 18"/>
          <p:cNvCxnSpPr/>
          <p:nvPr/>
        </p:nvCxnSpPr>
        <p:spPr>
          <a:xfrm flipV="1">
            <a:off x="4355976" y="2276872"/>
            <a:ext cx="3312368" cy="576064"/>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0" name="Straight Arrow Connector 19"/>
          <p:cNvCxnSpPr/>
          <p:nvPr/>
        </p:nvCxnSpPr>
        <p:spPr>
          <a:xfrm flipV="1">
            <a:off x="3851920" y="4365104"/>
            <a:ext cx="2448272" cy="576064"/>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2" name="Straight Arrow Connector 21"/>
          <p:cNvCxnSpPr/>
          <p:nvPr/>
        </p:nvCxnSpPr>
        <p:spPr>
          <a:xfrm flipV="1">
            <a:off x="3851920" y="4293096"/>
            <a:ext cx="4464496" cy="648072"/>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4088937588"/>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2844" y="952610"/>
            <a:ext cx="8858312" cy="5500726"/>
          </a:xfrm>
        </p:spPr>
        <p:txBody>
          <a:bodyPr>
            <a:noAutofit/>
          </a:bodyPr>
          <a:lstStyle/>
          <a:p>
            <a:pPr marL="0" indent="0">
              <a:buNone/>
            </a:pPr>
            <a:r>
              <a:rPr lang="en-GB" sz="2000" dirty="0" smtClean="0"/>
              <a:t>Optimise your multimedia elements and reference the target audience</a:t>
            </a:r>
            <a:endParaRPr lang="en-GB" sz="2000" b="1" dirty="0" smtClean="0"/>
          </a:p>
          <a:p>
            <a:r>
              <a:rPr lang="en-GB" sz="2000" dirty="0" smtClean="0"/>
              <a:t>When optimising your multimedia elements, you should consider and explain: </a:t>
            </a:r>
          </a:p>
          <a:p>
            <a:pPr lvl="1"/>
            <a:r>
              <a:rPr lang="en-GB" sz="1800" dirty="0" smtClean="0"/>
              <a:t>Dimensions </a:t>
            </a:r>
          </a:p>
          <a:p>
            <a:pPr lvl="1"/>
            <a:r>
              <a:rPr lang="en-GB" sz="1800" dirty="0" smtClean="0"/>
              <a:t>State dimensions </a:t>
            </a:r>
          </a:p>
          <a:p>
            <a:pPr lvl="1"/>
            <a:r>
              <a:rPr lang="en-GB" sz="1800" dirty="0" smtClean="0"/>
              <a:t>Compression (making files smaller and more efficient)</a:t>
            </a:r>
          </a:p>
          <a:p>
            <a:pPr lvl="1"/>
            <a:r>
              <a:rPr lang="en-GB" sz="1800" dirty="0" smtClean="0"/>
              <a:t>Resolution (ensuring this is suitable)</a:t>
            </a:r>
          </a:p>
          <a:p>
            <a:pPr lvl="1"/>
            <a:r>
              <a:rPr lang="en-GB" sz="1800" dirty="0" smtClean="0"/>
              <a:t>Frame rate (ensuring this is suitable)</a:t>
            </a:r>
          </a:p>
          <a:p>
            <a:pPr lvl="1"/>
            <a:r>
              <a:rPr lang="en-GB" sz="1800" dirty="0" smtClean="0"/>
              <a:t>Exporting to correct File formats (ensuring these are suitable for </a:t>
            </a:r>
            <a:r>
              <a:rPr lang="en-GB" sz="1800" dirty="0" smtClean="0">
                <a:hlinkClick r:id="rId2" action="ppaction://hlinksldjump"/>
              </a:rPr>
              <a:t>images</a:t>
            </a:r>
            <a:r>
              <a:rPr lang="en-GB" sz="1800" dirty="0" smtClean="0"/>
              <a:t>, </a:t>
            </a:r>
            <a:r>
              <a:rPr lang="en-GB" sz="1800" dirty="0" smtClean="0">
                <a:hlinkClick r:id="rId3" action="ppaction://hlinksldjump"/>
              </a:rPr>
              <a:t>animation</a:t>
            </a:r>
            <a:r>
              <a:rPr lang="en-GB" sz="1800" dirty="0" smtClean="0"/>
              <a:t>, </a:t>
            </a:r>
            <a:r>
              <a:rPr lang="en-GB" sz="1800" dirty="0" smtClean="0">
                <a:hlinkClick r:id="rId4" action="ppaction://hlinksldjump"/>
              </a:rPr>
              <a:t>sound/audio</a:t>
            </a:r>
            <a:r>
              <a:rPr lang="en-GB" sz="1800" dirty="0" smtClean="0"/>
              <a:t> and </a:t>
            </a:r>
            <a:r>
              <a:rPr lang="en-GB" sz="1800" dirty="0" smtClean="0">
                <a:hlinkClick r:id="rId5" action="ppaction://hlinksldjump"/>
              </a:rPr>
              <a:t>video</a:t>
            </a:r>
            <a:r>
              <a:rPr lang="en-GB" sz="1800" dirty="0" smtClean="0"/>
              <a:t> – </a:t>
            </a:r>
            <a:r>
              <a:rPr lang="en-GB" sz="1800" i="1" dirty="0" smtClean="0"/>
              <a:t>click on link for additional information</a:t>
            </a:r>
            <a:r>
              <a:rPr lang="en-GB" sz="1800" dirty="0" smtClean="0"/>
              <a:t>)</a:t>
            </a:r>
          </a:p>
          <a:p>
            <a:r>
              <a:rPr lang="en-GB" sz="2000" dirty="0" smtClean="0"/>
              <a:t>With each type of element explain why you have done this</a:t>
            </a:r>
          </a:p>
        </p:txBody>
      </p:sp>
      <p:sp>
        <p:nvSpPr>
          <p:cNvPr id="2" name="Title 1"/>
          <p:cNvSpPr>
            <a:spLocks noGrp="1"/>
          </p:cNvSpPr>
          <p:nvPr>
            <p:ph type="title"/>
          </p:nvPr>
        </p:nvSpPr>
        <p:spPr>
          <a:xfrm>
            <a:off x="179512" y="188640"/>
            <a:ext cx="8964488" cy="535096"/>
          </a:xfrm>
        </p:spPr>
        <p:txBody>
          <a:bodyPr>
            <a:noAutofit/>
          </a:bodyPr>
          <a:lstStyle/>
          <a:p>
            <a:r>
              <a:rPr lang="en-GB" sz="3200" dirty="0" smtClean="0"/>
              <a:t>LO2 - Optimise your Multimedia Elements</a:t>
            </a:r>
            <a:endParaRPr lang="en-GB" sz="3200" dirty="0"/>
          </a:p>
        </p:txBody>
      </p:sp>
      <p:graphicFrame>
        <p:nvGraphicFramePr>
          <p:cNvPr id="5" name="Table 4"/>
          <p:cNvGraphicFramePr>
            <a:graphicFrameLocks noGrp="1"/>
          </p:cNvGraphicFramePr>
          <p:nvPr>
            <p:extLst>
              <p:ext uri="{D42A27DB-BD31-4B8C-83A1-F6EECF244321}">
                <p14:modId xmlns:p14="http://schemas.microsoft.com/office/powerpoint/2010/main" val="2421629693"/>
              </p:ext>
            </p:extLst>
          </p:nvPr>
        </p:nvGraphicFramePr>
        <p:xfrm>
          <a:off x="251520" y="5301208"/>
          <a:ext cx="8496943" cy="822960"/>
        </p:xfrm>
        <a:graphic>
          <a:graphicData uri="http://schemas.openxmlformats.org/drawingml/2006/table">
            <a:tbl>
              <a:tblPr firstRow="1" bandRow="1">
                <a:tableStyleId>{5C22544A-7EE6-4342-B048-85BDC9FD1C3A}</a:tableStyleId>
              </a:tblPr>
              <a:tblGrid>
                <a:gridCol w="3240360"/>
                <a:gridCol w="5256583"/>
              </a:tblGrid>
              <a:tr h="370840">
                <a:tc>
                  <a:txBody>
                    <a:bodyPr/>
                    <a:lstStyle/>
                    <a:p>
                      <a:pPr algn="ctr">
                        <a:spcAft>
                          <a:spcPts val="0"/>
                        </a:spcAft>
                      </a:pPr>
                      <a:r>
                        <a:rPr lang="en-GB" sz="1800" dirty="0">
                          <a:solidFill>
                            <a:schemeClr val="tx1"/>
                          </a:solidFill>
                          <a:latin typeface="Calibri"/>
                          <a:ea typeface="Times New Roman"/>
                        </a:rPr>
                        <a:t>Pass – Some elements covered with basic references to the target audience</a:t>
                      </a:r>
                      <a:endParaRPr lang="en-GB" sz="1800" dirty="0">
                        <a:solidFill>
                          <a:schemeClr val="tx1"/>
                        </a:solidFill>
                        <a:latin typeface="Times New Roman"/>
                        <a:ea typeface="Times New Roman"/>
                      </a:endParaRPr>
                    </a:p>
                  </a:txBody>
                  <a:tcPr marL="68580" marR="68580" marT="0" marB="0" anchor="ctr"/>
                </a:tc>
                <a:tc>
                  <a:txBody>
                    <a:bodyPr/>
                    <a:lstStyle/>
                    <a:p>
                      <a:pPr algn="ctr">
                        <a:spcAft>
                          <a:spcPts val="0"/>
                        </a:spcAft>
                      </a:pPr>
                      <a:r>
                        <a:rPr lang="en-GB" sz="1800" dirty="0" smtClean="0">
                          <a:solidFill>
                            <a:schemeClr val="tx1"/>
                          </a:solidFill>
                          <a:latin typeface="Calibri"/>
                          <a:ea typeface="Times New Roman"/>
                        </a:rPr>
                        <a:t>Distinction – All elements covered with comprehensive and valid references to the target audience </a:t>
                      </a:r>
                      <a:endParaRPr lang="en-GB" sz="1800" dirty="0">
                        <a:solidFill>
                          <a:schemeClr val="tx1"/>
                        </a:solidFill>
                        <a:latin typeface="Times New Roman"/>
                        <a:ea typeface="Times New Roman"/>
                      </a:endParaRPr>
                    </a:p>
                  </a:txBody>
                  <a:tcPr marL="68580" marR="68580" marT="0" marB="0" anchor="ctr"/>
                </a:tc>
              </a:tr>
            </a:tbl>
          </a:graphicData>
        </a:graphic>
      </p:graphicFrame>
    </p:spTree>
    <p:extLst>
      <p:ext uri="{BB962C8B-B14F-4D97-AF65-F5344CB8AC3E}">
        <p14:creationId xmlns:p14="http://schemas.microsoft.com/office/powerpoint/2010/main" val="16646984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732461"/>
            <a:ext cx="5040560" cy="4928788"/>
          </a:xfrm>
        </p:spPr>
        <p:txBody>
          <a:bodyPr>
            <a:normAutofit/>
          </a:bodyPr>
          <a:lstStyle/>
          <a:p>
            <a:pPr marL="0" indent="0">
              <a:buNone/>
            </a:pPr>
            <a:r>
              <a:rPr lang="en-GB" sz="2000" b="1" dirty="0"/>
              <a:t>Task </a:t>
            </a:r>
            <a:r>
              <a:rPr lang="en-GB" sz="2000" b="1" dirty="0" smtClean="0"/>
              <a:t>10 </a:t>
            </a:r>
            <a:r>
              <a:rPr lang="en-GB" sz="2000" b="1" dirty="0"/>
              <a:t>– P2.7 - </a:t>
            </a:r>
            <a:r>
              <a:rPr lang="en-GB" sz="2000" dirty="0" smtClean="0"/>
              <a:t>Create some of your own </a:t>
            </a:r>
            <a:r>
              <a:rPr lang="en-GB" sz="2000" b="1" dirty="0" smtClean="0"/>
              <a:t>graphics</a:t>
            </a:r>
            <a:r>
              <a:rPr lang="en-GB" sz="2000" dirty="0" smtClean="0"/>
              <a:t> for use in your multimedia product.</a:t>
            </a:r>
          </a:p>
          <a:p>
            <a:r>
              <a:rPr lang="en-GB" sz="2000" dirty="0" smtClean="0"/>
              <a:t>Provide a series of screenshots showing the creation of graphics for your product.</a:t>
            </a:r>
          </a:p>
          <a:p>
            <a:r>
              <a:rPr lang="en-GB" sz="2000" dirty="0" smtClean="0"/>
              <a:t>Edit some existing graphics for use in your multimedia product. </a:t>
            </a:r>
          </a:p>
          <a:p>
            <a:r>
              <a:rPr lang="en-GB" sz="2000" dirty="0" smtClean="0"/>
              <a:t>Provide a series of screenshots showing you collecting and editing a range of graphics</a:t>
            </a:r>
          </a:p>
          <a:p>
            <a:pPr marL="0" indent="0" algn="ctr">
              <a:buNone/>
            </a:pPr>
            <a:r>
              <a:rPr lang="en-GB" sz="2000" dirty="0" smtClean="0"/>
              <a:t>REMEMBER – keep a note of your sources and details of copyright for </a:t>
            </a:r>
            <a:r>
              <a:rPr lang="en-GB" sz="2000" b="1" dirty="0" smtClean="0"/>
              <a:t>Task 11</a:t>
            </a:r>
          </a:p>
        </p:txBody>
      </p:sp>
      <p:graphicFrame>
        <p:nvGraphicFramePr>
          <p:cNvPr id="6" name="Table 5"/>
          <p:cNvGraphicFramePr>
            <a:graphicFrameLocks noGrp="1"/>
          </p:cNvGraphicFramePr>
          <p:nvPr>
            <p:extLst>
              <p:ext uri="{D42A27DB-BD31-4B8C-83A1-F6EECF244321}">
                <p14:modId xmlns:p14="http://schemas.microsoft.com/office/powerpoint/2010/main" val="1465989171"/>
              </p:ext>
            </p:extLst>
          </p:nvPr>
        </p:nvGraphicFramePr>
        <p:xfrm>
          <a:off x="251520" y="5813256"/>
          <a:ext cx="8712968" cy="640080"/>
        </p:xfrm>
        <a:graphic>
          <a:graphicData uri="http://schemas.openxmlformats.org/drawingml/2006/table">
            <a:tbl>
              <a:tblPr firstRow="1" bandRow="1">
                <a:tableStyleId>{5C22544A-7EE6-4342-B048-85BDC9FD1C3A}</a:tableStyleId>
              </a:tblPr>
              <a:tblGrid>
                <a:gridCol w="3456384"/>
                <a:gridCol w="5256584"/>
              </a:tblGrid>
              <a:tr h="370840">
                <a:tc>
                  <a:txBody>
                    <a:bodyPr/>
                    <a:lstStyle/>
                    <a:p>
                      <a:pPr algn="ctr"/>
                      <a:r>
                        <a:rPr lang="en-GB" dirty="0" smtClean="0">
                          <a:solidFill>
                            <a:schemeClr val="tx1"/>
                          </a:solidFill>
                          <a:latin typeface="Calibri" pitchFamily="34" charset="0"/>
                          <a:cs typeface="Calibri" pitchFamily="34" charset="0"/>
                        </a:rPr>
                        <a:t>Pass –</a:t>
                      </a:r>
                      <a:r>
                        <a:rPr lang="en-GB" baseline="0" dirty="0" smtClean="0">
                          <a:solidFill>
                            <a:schemeClr val="tx1"/>
                          </a:solidFill>
                          <a:latin typeface="Calibri" pitchFamily="34" charset="0"/>
                          <a:cs typeface="Calibri" pitchFamily="34" charset="0"/>
                        </a:rPr>
                        <a:t> Some evidence of graphics used</a:t>
                      </a:r>
                      <a:endParaRPr lang="en-GB" dirty="0">
                        <a:solidFill>
                          <a:schemeClr val="tx1"/>
                        </a:solidFill>
                        <a:latin typeface="Calibri" pitchFamily="34" charset="0"/>
                        <a:cs typeface="Calibri" pitchFamily="34" charset="0"/>
                      </a:endParaRPr>
                    </a:p>
                  </a:txBody>
                  <a:tcPr anchor="ctr"/>
                </a:tc>
                <a:tc>
                  <a:txBody>
                    <a:bodyPr/>
                    <a:lstStyle/>
                    <a:p>
                      <a:pPr algn="ctr"/>
                      <a:r>
                        <a:rPr lang="en-GB" sz="1800" b="1" dirty="0" smtClean="0">
                          <a:solidFill>
                            <a:schemeClr val="tx1"/>
                          </a:solidFill>
                          <a:latin typeface="Calibri" pitchFamily="34" charset="0"/>
                          <a:cs typeface="Calibri" pitchFamily="34" charset="0"/>
                        </a:rPr>
                        <a:t>Merit </a:t>
                      </a:r>
                      <a:r>
                        <a:rPr lang="en-GB" sz="1800" dirty="0" smtClean="0">
                          <a:solidFill>
                            <a:schemeClr val="tx1"/>
                          </a:solidFill>
                          <a:latin typeface="Calibri" pitchFamily="34" charset="0"/>
                          <a:cs typeface="Calibri" pitchFamily="34" charset="0"/>
                        </a:rPr>
                        <a:t>– A wide range of graphics (created and</a:t>
                      </a:r>
                      <a:r>
                        <a:rPr lang="en-GB" sz="1800" baseline="0" dirty="0" smtClean="0">
                          <a:solidFill>
                            <a:schemeClr val="tx1"/>
                          </a:solidFill>
                          <a:latin typeface="Calibri" pitchFamily="34" charset="0"/>
                          <a:cs typeface="Calibri" pitchFamily="34" charset="0"/>
                        </a:rPr>
                        <a:t> edited) </a:t>
                      </a:r>
                      <a:r>
                        <a:rPr lang="en-GB" sz="1800" dirty="0" smtClean="0">
                          <a:solidFill>
                            <a:schemeClr val="tx1"/>
                          </a:solidFill>
                          <a:latin typeface="Calibri" pitchFamily="34" charset="0"/>
                          <a:cs typeface="Calibri" pitchFamily="34" charset="0"/>
                        </a:rPr>
                        <a:t>used – Near professional standard</a:t>
                      </a:r>
                      <a:endParaRPr lang="en-GB" dirty="0">
                        <a:solidFill>
                          <a:schemeClr val="tx1"/>
                        </a:solidFill>
                        <a:latin typeface="Calibri" pitchFamily="34" charset="0"/>
                        <a:cs typeface="Calibri" pitchFamily="34" charset="0"/>
                      </a:endParaRPr>
                    </a:p>
                  </a:txBody>
                  <a:tcPr anchor="ctr"/>
                </a:tc>
              </a:tr>
            </a:tbl>
          </a:graphicData>
        </a:graphic>
      </p:graphicFrame>
      <p:pic>
        <p:nvPicPr>
          <p:cNvPr id="3074"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53218" b="38619"/>
          <a:stretch/>
        </p:blipFill>
        <p:spPr bwMode="auto">
          <a:xfrm>
            <a:off x="5320752" y="620688"/>
            <a:ext cx="2635624" cy="194421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Title 2"/>
          <p:cNvSpPr txBox="1">
            <a:spLocks/>
          </p:cNvSpPr>
          <p:nvPr/>
        </p:nvSpPr>
        <p:spPr>
          <a:xfrm>
            <a:off x="230832" y="116632"/>
            <a:ext cx="8733656" cy="615828"/>
          </a:xfrm>
          <a:prstGeom prst="rect">
            <a:avLst/>
          </a:prstGeom>
        </p:spPr>
        <p:txBody>
          <a:bodyPr vert="horz" rtlCol="0" anchor="ctr">
            <a:normAutofit/>
            <a:scene3d>
              <a:camera prst="orthographicFront"/>
              <a:lightRig rig="soft" dir="t"/>
            </a:scene3d>
            <a:sp3d prstMaterial="softEdge">
              <a:bevelT w="25400" h="25400"/>
            </a:sp3d>
          </a:bodyPr>
          <a:lstStyle>
            <a:lvl1pPr algn="l" rtl="0" eaLnBrk="1" latinLnBrk="0" hangingPunct="1">
              <a:spcBef>
                <a:spcPct val="0"/>
              </a:spcBef>
              <a:buNone/>
              <a:defRPr kumimoji="0" sz="40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r>
              <a:rPr lang="en-GB" sz="1800" dirty="0" smtClean="0"/>
              <a:t>LO2 - Be able to devise an interactive media product  - Sourcing and Storing</a:t>
            </a:r>
            <a:endParaRPr lang="en-GB" sz="1800" dirty="0"/>
          </a:p>
        </p:txBody>
      </p:sp>
      <p:pic>
        <p:nvPicPr>
          <p:cNvPr id="3075"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40896" b="32039"/>
          <a:stretch/>
        </p:blipFill>
        <p:spPr bwMode="auto">
          <a:xfrm>
            <a:off x="6010497" y="1447341"/>
            <a:ext cx="2953991" cy="190965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7304" t="11226" b="14733"/>
          <a:stretch/>
        </p:blipFill>
        <p:spPr bwMode="auto">
          <a:xfrm>
            <a:off x="5134559" y="3107524"/>
            <a:ext cx="2950665" cy="168962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8" name="Picture 6"/>
          <p:cNvPicPr>
            <a:picLocks noChangeAspect="1" noChangeArrowheads="1"/>
          </p:cNvPicPr>
          <p:nvPr/>
        </p:nvPicPr>
        <p:blipFill rotWithShape="1">
          <a:blip r:embed="rId5">
            <a:extLst>
              <a:ext uri="{28A0092B-C50C-407E-A947-70E740481C1C}">
                <a14:useLocalDpi xmlns:a14="http://schemas.microsoft.com/office/drawing/2010/main" val="0"/>
              </a:ext>
            </a:extLst>
          </a:blip>
          <a:srcRect r="34426" b="50000"/>
          <a:stretch/>
        </p:blipFill>
        <p:spPr bwMode="auto">
          <a:xfrm>
            <a:off x="6589643" y="4088827"/>
            <a:ext cx="2374845" cy="157242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290827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0832" y="764704"/>
            <a:ext cx="3981128" cy="4824536"/>
          </a:xfrm>
        </p:spPr>
        <p:txBody>
          <a:bodyPr>
            <a:noAutofit/>
          </a:bodyPr>
          <a:lstStyle/>
          <a:p>
            <a:pPr marL="0" indent="0">
              <a:buNone/>
            </a:pPr>
            <a:r>
              <a:rPr lang="en-GB" sz="2200" b="1" dirty="0"/>
              <a:t>Task </a:t>
            </a:r>
            <a:r>
              <a:rPr lang="en-GB" sz="2200" b="1" dirty="0" smtClean="0"/>
              <a:t>10 </a:t>
            </a:r>
            <a:r>
              <a:rPr lang="en-GB" sz="2200" b="1" dirty="0"/>
              <a:t>– P2.7 - </a:t>
            </a:r>
            <a:r>
              <a:rPr lang="en-GB" sz="2200" dirty="0" smtClean="0"/>
              <a:t>Create at least one </a:t>
            </a:r>
            <a:r>
              <a:rPr lang="en-GB" sz="2200" b="1" dirty="0" smtClean="0"/>
              <a:t>animation</a:t>
            </a:r>
            <a:r>
              <a:rPr lang="en-GB" sz="2200" dirty="0" smtClean="0"/>
              <a:t> for use in your multimedia product. </a:t>
            </a:r>
          </a:p>
          <a:p>
            <a:r>
              <a:rPr lang="en-GB" sz="2200" dirty="0" smtClean="0"/>
              <a:t>Show evidence of this – Remember you will need to export your animation once you have finished.</a:t>
            </a:r>
          </a:p>
          <a:p>
            <a:r>
              <a:rPr lang="en-GB" sz="2200" dirty="0" smtClean="0"/>
              <a:t>You can use animations from other sources.</a:t>
            </a:r>
          </a:p>
          <a:p>
            <a:pPr marL="0" indent="0" algn="ctr">
              <a:buNone/>
            </a:pPr>
            <a:r>
              <a:rPr lang="en-GB" sz="2200" dirty="0" smtClean="0"/>
              <a:t>REMEMBER – keep a note of your sources and details of copyright for </a:t>
            </a:r>
            <a:r>
              <a:rPr lang="en-GB" sz="2200" b="1" dirty="0" smtClean="0"/>
              <a:t>Task 11</a:t>
            </a:r>
          </a:p>
        </p:txBody>
      </p:sp>
      <p:graphicFrame>
        <p:nvGraphicFramePr>
          <p:cNvPr id="5" name="Table 4"/>
          <p:cNvGraphicFramePr>
            <a:graphicFrameLocks noGrp="1"/>
          </p:cNvGraphicFramePr>
          <p:nvPr>
            <p:extLst>
              <p:ext uri="{D42A27DB-BD31-4B8C-83A1-F6EECF244321}">
                <p14:modId xmlns:p14="http://schemas.microsoft.com/office/powerpoint/2010/main" val="1735854766"/>
              </p:ext>
            </p:extLst>
          </p:nvPr>
        </p:nvGraphicFramePr>
        <p:xfrm>
          <a:off x="251520" y="5813256"/>
          <a:ext cx="8640960" cy="640080"/>
        </p:xfrm>
        <a:graphic>
          <a:graphicData uri="http://schemas.openxmlformats.org/drawingml/2006/table">
            <a:tbl>
              <a:tblPr firstRow="1" bandRow="1">
                <a:tableStyleId>{5C22544A-7EE6-4342-B048-85BDC9FD1C3A}</a:tableStyleId>
              </a:tblPr>
              <a:tblGrid>
                <a:gridCol w="3888432"/>
                <a:gridCol w="4752528"/>
              </a:tblGrid>
              <a:tr h="370840">
                <a:tc>
                  <a:txBody>
                    <a:bodyPr/>
                    <a:lstStyle/>
                    <a:p>
                      <a:pPr algn="ctr"/>
                      <a:r>
                        <a:rPr lang="en-GB" dirty="0" smtClean="0">
                          <a:solidFill>
                            <a:schemeClr val="tx1"/>
                          </a:solidFill>
                          <a:latin typeface="Calibri" pitchFamily="34" charset="0"/>
                          <a:cs typeface="Calibri" pitchFamily="34" charset="0"/>
                        </a:rPr>
                        <a:t>Pass –</a:t>
                      </a:r>
                      <a:r>
                        <a:rPr lang="en-GB" baseline="0" dirty="0" smtClean="0">
                          <a:solidFill>
                            <a:schemeClr val="tx1"/>
                          </a:solidFill>
                          <a:latin typeface="Calibri" pitchFamily="34" charset="0"/>
                          <a:cs typeface="Calibri" pitchFamily="34" charset="0"/>
                        </a:rPr>
                        <a:t> One  animation evidenced (created </a:t>
                      </a:r>
                      <a:r>
                        <a:rPr lang="en-GB" u="sng" baseline="0" dirty="0" smtClean="0">
                          <a:solidFill>
                            <a:schemeClr val="tx1"/>
                          </a:solidFill>
                          <a:latin typeface="Calibri" pitchFamily="34" charset="0"/>
                          <a:cs typeface="Calibri" pitchFamily="34" charset="0"/>
                        </a:rPr>
                        <a:t>or</a:t>
                      </a:r>
                      <a:r>
                        <a:rPr lang="en-GB" baseline="0" dirty="0" smtClean="0">
                          <a:solidFill>
                            <a:schemeClr val="tx1"/>
                          </a:solidFill>
                          <a:latin typeface="Calibri" pitchFamily="34" charset="0"/>
                          <a:cs typeface="Calibri" pitchFamily="34" charset="0"/>
                        </a:rPr>
                        <a:t> sourced)</a:t>
                      </a:r>
                      <a:endParaRPr lang="en-GB" dirty="0">
                        <a:solidFill>
                          <a:schemeClr val="tx1"/>
                        </a:solidFill>
                        <a:latin typeface="Calibri" pitchFamily="34" charset="0"/>
                        <a:cs typeface="Calibri" pitchFamily="34" charset="0"/>
                      </a:endParaRPr>
                    </a:p>
                  </a:txBody>
                  <a:tcPr anchor="ctr"/>
                </a:tc>
                <a:tc>
                  <a:txBody>
                    <a:bodyPr/>
                    <a:lstStyle/>
                    <a:p>
                      <a:pPr algn="ctr"/>
                      <a:r>
                        <a:rPr lang="en-GB" sz="1800" b="1" dirty="0" smtClean="0">
                          <a:solidFill>
                            <a:schemeClr val="tx1"/>
                          </a:solidFill>
                          <a:latin typeface="Calibri" pitchFamily="34" charset="0"/>
                          <a:cs typeface="Calibri" pitchFamily="34" charset="0"/>
                        </a:rPr>
                        <a:t>Merit </a:t>
                      </a:r>
                      <a:r>
                        <a:rPr lang="en-GB" sz="1800" dirty="0" smtClean="0">
                          <a:solidFill>
                            <a:schemeClr val="tx1"/>
                          </a:solidFill>
                          <a:latin typeface="Calibri" pitchFamily="34" charset="0"/>
                          <a:cs typeface="Calibri" pitchFamily="34" charset="0"/>
                        </a:rPr>
                        <a:t>– A range of animations (created</a:t>
                      </a:r>
                      <a:r>
                        <a:rPr lang="en-GB" sz="1800" baseline="0" dirty="0" smtClean="0">
                          <a:solidFill>
                            <a:schemeClr val="tx1"/>
                          </a:solidFill>
                          <a:latin typeface="Calibri" pitchFamily="34" charset="0"/>
                          <a:cs typeface="Calibri" pitchFamily="34" charset="0"/>
                        </a:rPr>
                        <a:t> and sourced) are used </a:t>
                      </a:r>
                      <a:r>
                        <a:rPr lang="en-GB" sz="1800" dirty="0" smtClean="0">
                          <a:solidFill>
                            <a:schemeClr val="tx1"/>
                          </a:solidFill>
                          <a:latin typeface="Calibri" pitchFamily="34" charset="0"/>
                          <a:cs typeface="Calibri" pitchFamily="34" charset="0"/>
                        </a:rPr>
                        <a:t>– Near professional standard</a:t>
                      </a:r>
                      <a:endParaRPr lang="en-GB" dirty="0">
                        <a:solidFill>
                          <a:schemeClr val="tx1"/>
                        </a:solidFill>
                        <a:latin typeface="Calibri" pitchFamily="34" charset="0"/>
                        <a:cs typeface="Calibri" pitchFamily="34" charset="0"/>
                      </a:endParaRPr>
                    </a:p>
                  </a:txBody>
                  <a:tcPr anchor="ctr"/>
                </a:tc>
              </a:tr>
            </a:tbl>
          </a:graphicData>
        </a:graphic>
      </p:graphicFrame>
      <p:sp>
        <p:nvSpPr>
          <p:cNvPr id="12" name="Title 2"/>
          <p:cNvSpPr txBox="1">
            <a:spLocks/>
          </p:cNvSpPr>
          <p:nvPr/>
        </p:nvSpPr>
        <p:spPr>
          <a:xfrm>
            <a:off x="230832" y="116632"/>
            <a:ext cx="8733656" cy="615828"/>
          </a:xfrm>
          <a:prstGeom prst="rect">
            <a:avLst/>
          </a:prstGeom>
        </p:spPr>
        <p:txBody>
          <a:bodyPr vert="horz" rtlCol="0" anchor="ctr">
            <a:normAutofit/>
            <a:scene3d>
              <a:camera prst="orthographicFront"/>
              <a:lightRig rig="soft" dir="t"/>
            </a:scene3d>
            <a:sp3d prstMaterial="softEdge">
              <a:bevelT w="25400" h="25400"/>
            </a:sp3d>
          </a:bodyPr>
          <a:lstStyle>
            <a:lvl1pPr algn="l" rtl="0" eaLnBrk="1" latinLnBrk="0" hangingPunct="1">
              <a:spcBef>
                <a:spcPct val="0"/>
              </a:spcBef>
              <a:buNone/>
              <a:defRPr kumimoji="0" sz="40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r>
              <a:rPr lang="en-GB" sz="1800" dirty="0" smtClean="0"/>
              <a:t>LO2 - Be able to devise an interactive media product  - Sourcing and Storing</a:t>
            </a:r>
            <a:endParaRPr lang="en-GB" sz="1800" dirty="0"/>
          </a:p>
        </p:txBody>
      </p:sp>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0209" t="23880" r="5072" b="23694"/>
          <a:stretch/>
        </p:blipFill>
        <p:spPr bwMode="auto">
          <a:xfrm>
            <a:off x="4234950" y="711310"/>
            <a:ext cx="3865441" cy="176043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30595" t="23648" r="1015" b="43890"/>
          <a:stretch/>
        </p:blipFill>
        <p:spPr bwMode="auto">
          <a:xfrm>
            <a:off x="4427984" y="2132856"/>
            <a:ext cx="4069247" cy="108596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1" name="Picture 5"/>
          <p:cNvPicPr>
            <a:picLocks noChangeAspect="1" noChangeArrowheads="1"/>
          </p:cNvPicPr>
          <p:nvPr/>
        </p:nvPicPr>
        <p:blipFill rotWithShape="1">
          <a:blip r:embed="rId4">
            <a:extLst>
              <a:ext uri="{28A0092B-C50C-407E-A947-70E740481C1C}">
                <a14:useLocalDpi xmlns:a14="http://schemas.microsoft.com/office/drawing/2010/main" val="0"/>
              </a:ext>
            </a:extLst>
          </a:blip>
          <a:srcRect t="59912"/>
          <a:stretch/>
        </p:blipFill>
        <p:spPr bwMode="auto">
          <a:xfrm>
            <a:off x="4633012" y="3096740"/>
            <a:ext cx="4108128" cy="107767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2" name="Picture 6"/>
          <p:cNvPicPr>
            <a:picLocks noChangeAspect="1" noChangeArrowheads="1"/>
          </p:cNvPicPr>
          <p:nvPr/>
        </p:nvPicPr>
        <p:blipFill rotWithShape="1">
          <a:blip r:embed="rId5">
            <a:extLst>
              <a:ext uri="{28A0092B-C50C-407E-A947-70E740481C1C}">
                <a14:useLocalDpi xmlns:a14="http://schemas.microsoft.com/office/drawing/2010/main" val="0"/>
              </a:ext>
            </a:extLst>
          </a:blip>
          <a:srcRect b="59071"/>
          <a:stretch/>
        </p:blipFill>
        <p:spPr bwMode="auto">
          <a:xfrm>
            <a:off x="5220072" y="4152789"/>
            <a:ext cx="3672408" cy="136444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251773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57232"/>
            <a:ext cx="4546848" cy="5268931"/>
          </a:xfrm>
        </p:spPr>
        <p:txBody>
          <a:bodyPr>
            <a:normAutofit/>
          </a:bodyPr>
          <a:lstStyle/>
          <a:p>
            <a:r>
              <a:rPr lang="en-GB" sz="2000" dirty="0" smtClean="0"/>
              <a:t>Optimisation of animations is performed within the program you used to create them</a:t>
            </a:r>
          </a:p>
          <a:p>
            <a:r>
              <a:rPr lang="en-GB" sz="2000" dirty="0" smtClean="0"/>
              <a:t>Remember to explain the frame rate / Resolution / size / file format</a:t>
            </a:r>
          </a:p>
          <a:p>
            <a:r>
              <a:rPr lang="en-GB" sz="2000" dirty="0" smtClean="0"/>
              <a:t>Evidence this</a:t>
            </a:r>
          </a:p>
          <a:p>
            <a:endParaRPr lang="en-GB" sz="2000" dirty="0"/>
          </a:p>
        </p:txBody>
      </p:sp>
      <p:pic>
        <p:nvPicPr>
          <p:cNvPr id="2050" name="Picture 2"/>
          <p:cNvPicPr>
            <a:picLocks noChangeAspect="1" noChangeArrowheads="1"/>
          </p:cNvPicPr>
          <p:nvPr/>
        </p:nvPicPr>
        <p:blipFill>
          <a:blip r:embed="rId2" cstate="print"/>
          <a:srcRect l="32295" t="27694" r="24090" b="30952"/>
          <a:stretch>
            <a:fillRect/>
          </a:stretch>
        </p:blipFill>
        <p:spPr bwMode="auto">
          <a:xfrm>
            <a:off x="5220072" y="836712"/>
            <a:ext cx="3402378" cy="2016224"/>
          </a:xfrm>
          <a:prstGeom prst="rect">
            <a:avLst/>
          </a:prstGeom>
          <a:noFill/>
          <a:ln w="9525">
            <a:noFill/>
            <a:miter lim="800000"/>
            <a:headEnd/>
            <a:tailEnd/>
          </a:ln>
        </p:spPr>
      </p:pic>
      <p:pic>
        <p:nvPicPr>
          <p:cNvPr id="2051" name="Picture 3"/>
          <p:cNvPicPr>
            <a:picLocks noChangeAspect="1" noChangeArrowheads="1"/>
          </p:cNvPicPr>
          <p:nvPr/>
        </p:nvPicPr>
        <p:blipFill>
          <a:blip r:embed="rId3" cstate="print"/>
          <a:srcRect/>
          <a:stretch>
            <a:fillRect/>
          </a:stretch>
        </p:blipFill>
        <p:spPr bwMode="auto">
          <a:xfrm>
            <a:off x="323528" y="3068960"/>
            <a:ext cx="3397944" cy="2376264"/>
          </a:xfrm>
          <a:prstGeom prst="rect">
            <a:avLst/>
          </a:prstGeom>
          <a:noFill/>
          <a:ln w="9525">
            <a:noFill/>
            <a:miter lim="800000"/>
            <a:headEnd/>
            <a:tailEnd/>
          </a:ln>
        </p:spPr>
      </p:pic>
      <p:pic>
        <p:nvPicPr>
          <p:cNvPr id="2053" name="Picture 5"/>
          <p:cNvPicPr>
            <a:picLocks noChangeAspect="1" noChangeArrowheads="1"/>
          </p:cNvPicPr>
          <p:nvPr/>
        </p:nvPicPr>
        <p:blipFill>
          <a:blip r:embed="rId4" cstate="print"/>
          <a:srcRect/>
          <a:stretch>
            <a:fillRect/>
          </a:stretch>
        </p:blipFill>
        <p:spPr bwMode="auto">
          <a:xfrm>
            <a:off x="4427984" y="3068960"/>
            <a:ext cx="3397942" cy="2376263"/>
          </a:xfrm>
          <a:prstGeom prst="rect">
            <a:avLst/>
          </a:prstGeom>
          <a:noFill/>
          <a:ln w="9525">
            <a:noFill/>
            <a:miter lim="800000"/>
            <a:headEnd/>
            <a:tailEnd/>
          </a:ln>
        </p:spPr>
      </p:pic>
      <p:sp>
        <p:nvSpPr>
          <p:cNvPr id="16" name="Title 2"/>
          <p:cNvSpPr txBox="1">
            <a:spLocks/>
          </p:cNvSpPr>
          <p:nvPr/>
        </p:nvSpPr>
        <p:spPr>
          <a:xfrm>
            <a:off x="230832" y="116632"/>
            <a:ext cx="8733656" cy="615828"/>
          </a:xfrm>
          <a:prstGeom prst="rect">
            <a:avLst/>
          </a:prstGeom>
        </p:spPr>
        <p:txBody>
          <a:bodyPr vert="horz" rtlCol="0" anchor="ctr">
            <a:normAutofit/>
            <a:scene3d>
              <a:camera prst="orthographicFront"/>
              <a:lightRig rig="soft" dir="t"/>
            </a:scene3d>
            <a:sp3d prstMaterial="softEdge">
              <a:bevelT w="25400" h="25400"/>
            </a:sp3d>
          </a:bodyPr>
          <a:lstStyle>
            <a:lvl1pPr algn="l" rtl="0" eaLnBrk="1" latinLnBrk="0" hangingPunct="1">
              <a:spcBef>
                <a:spcPct val="0"/>
              </a:spcBef>
              <a:buNone/>
              <a:defRPr kumimoji="0" sz="40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r>
              <a:rPr lang="en-GB" sz="1800" dirty="0" smtClean="0"/>
              <a:t>LO2 - Be able to devise an interactive media product  - Sourcing and Storing</a:t>
            </a:r>
            <a:endParaRPr lang="en-GB" sz="1800" dirty="0"/>
          </a:p>
        </p:txBody>
      </p:sp>
    </p:spTree>
    <p:extLst>
      <p:ext uri="{BB962C8B-B14F-4D97-AF65-F5344CB8AC3E}">
        <p14:creationId xmlns:p14="http://schemas.microsoft.com/office/powerpoint/2010/main" val="1714057003"/>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713470374"/>
              </p:ext>
            </p:extLst>
          </p:nvPr>
        </p:nvGraphicFramePr>
        <p:xfrm>
          <a:off x="250825" y="861789"/>
          <a:ext cx="8713663" cy="5591547"/>
        </p:xfrm>
        <a:graphic>
          <a:graphicData uri="http://schemas.openxmlformats.org/drawingml/2006/table">
            <a:tbl>
              <a:tblPr firstRow="1" bandRow="1">
                <a:tableStyleId>{5C22544A-7EE6-4342-B048-85BDC9FD1C3A}</a:tableStyleId>
              </a:tblPr>
              <a:tblGrid>
                <a:gridCol w="360730"/>
                <a:gridCol w="1511478"/>
                <a:gridCol w="432048"/>
                <a:gridCol w="2016224"/>
                <a:gridCol w="576759"/>
                <a:gridCol w="1511473"/>
                <a:gridCol w="504056"/>
                <a:gridCol w="1800895"/>
              </a:tblGrid>
              <a:tr h="1218129">
                <a:tc gridSpan="2">
                  <a:txBody>
                    <a:bodyPr/>
                    <a:lstStyle/>
                    <a:p>
                      <a:r>
                        <a:rPr kumimoji="0" lang="en-GB" sz="1200" u="none" strike="noStrike" kern="1200" baseline="0" dirty="0" smtClean="0"/>
                        <a:t>Learning Outcome (LO) </a:t>
                      </a:r>
                    </a:p>
                    <a:p>
                      <a:r>
                        <a:rPr kumimoji="0" lang="en-GB" sz="1200" u="none" strike="noStrike" kern="1200" baseline="0" dirty="0" smtClean="0"/>
                        <a:t>The learner will:</a:t>
                      </a:r>
                      <a:endParaRPr kumimoji="0" lang="en-GB" sz="1200" b="0" i="0" u="none" strike="noStrike" kern="1200" baseline="0" dirty="0" smtClean="0">
                        <a:solidFill>
                          <a:schemeClr val="lt1"/>
                        </a:solidFill>
                        <a:latin typeface="Arial" pitchFamily="34" charset="0"/>
                        <a:ea typeface="+mn-ea"/>
                        <a:cs typeface="Arial" pitchFamily="34" charset="0"/>
                      </a:endParaRPr>
                    </a:p>
                  </a:txBody>
                  <a:tcPr/>
                </a:tc>
                <a:tc hMerge="1">
                  <a:txBody>
                    <a:bodyPr/>
                    <a:lstStyle/>
                    <a:p>
                      <a:endParaRPr lang="en-GB"/>
                    </a:p>
                  </a:txBody>
                  <a:tcPr/>
                </a:tc>
                <a:tc gridSpan="2">
                  <a:txBody>
                    <a:bodyPr/>
                    <a:lstStyle/>
                    <a:p>
                      <a:r>
                        <a:rPr kumimoji="0" lang="en-GB" sz="1200" u="none" strike="noStrike" kern="1200" baseline="0" dirty="0" smtClean="0"/>
                        <a:t>Pass </a:t>
                      </a:r>
                    </a:p>
                    <a:p>
                      <a:r>
                        <a:rPr kumimoji="0" lang="en-GB" sz="1200" u="none" strike="noStrike" kern="1200" baseline="0" dirty="0" smtClean="0"/>
                        <a:t>The assessment criteria are the pass requirements for this unit.  The learner can: </a:t>
                      </a:r>
                      <a:endParaRPr kumimoji="0" lang="en-GB" sz="1200" b="0" i="0" u="none" strike="noStrike" kern="1200" baseline="0" dirty="0" smtClean="0">
                        <a:solidFill>
                          <a:schemeClr val="lt1"/>
                        </a:solidFill>
                        <a:latin typeface="Arial" pitchFamily="34" charset="0"/>
                        <a:ea typeface="+mn-ea"/>
                        <a:cs typeface="Arial" pitchFamily="34" charset="0"/>
                      </a:endParaRPr>
                    </a:p>
                  </a:txBody>
                  <a:tcPr/>
                </a:tc>
                <a:tc hMerge="1">
                  <a:txBody>
                    <a:bodyPr/>
                    <a:lstStyle/>
                    <a:p>
                      <a:endParaRPr lang="en-GB"/>
                    </a:p>
                  </a:txBody>
                  <a:tcPr/>
                </a:tc>
                <a:tc gridSpan="2">
                  <a:txBody>
                    <a:bodyPr/>
                    <a:lstStyle/>
                    <a:p>
                      <a:r>
                        <a:rPr kumimoji="0" lang="en-GB" sz="1200" u="none" strike="noStrike" kern="1200" baseline="0" dirty="0" smtClean="0"/>
                        <a:t>Merit </a:t>
                      </a:r>
                    </a:p>
                    <a:p>
                      <a:r>
                        <a:rPr kumimoji="0" lang="en-GB" sz="1200" u="none" strike="noStrike" kern="1200" baseline="0" dirty="0" smtClean="0"/>
                        <a:t>For merit the evidence must show that, in addition to the pass criteria, the learner is able to: </a:t>
                      </a:r>
                      <a:endParaRPr kumimoji="0" lang="en-GB" sz="1200" b="0" i="0" u="none" strike="noStrike" kern="1200" baseline="0" dirty="0" smtClean="0">
                        <a:solidFill>
                          <a:schemeClr val="lt1"/>
                        </a:solidFill>
                        <a:latin typeface="Arial" pitchFamily="34" charset="0"/>
                        <a:ea typeface="+mn-ea"/>
                        <a:cs typeface="Arial" pitchFamily="34" charset="0"/>
                      </a:endParaRPr>
                    </a:p>
                  </a:txBody>
                  <a:tcPr/>
                </a:tc>
                <a:tc hMerge="1">
                  <a:txBody>
                    <a:bodyPr/>
                    <a:lstStyle/>
                    <a:p>
                      <a:endParaRPr lang="en-GB"/>
                    </a:p>
                  </a:txBody>
                  <a:tcPr/>
                </a:tc>
                <a:tc gridSpan="2">
                  <a:txBody>
                    <a:bodyPr/>
                    <a:lstStyle/>
                    <a:p>
                      <a:r>
                        <a:rPr kumimoji="0" lang="en-GB" sz="1200" u="none" strike="noStrike" kern="1200" baseline="0" dirty="0" smtClean="0"/>
                        <a:t>Distinction </a:t>
                      </a:r>
                    </a:p>
                    <a:p>
                      <a:r>
                        <a:rPr kumimoji="0" lang="en-GB" sz="1200" u="none" strike="noStrike" kern="1200" baseline="0" dirty="0" smtClean="0"/>
                        <a:t>For distinction the evidence must show that, in addition to the pass and merit criteria, the learner is able to: </a:t>
                      </a:r>
                      <a:endParaRPr kumimoji="0" lang="en-GB" sz="1200" b="0" i="0" u="none" strike="noStrike" kern="1200" baseline="0" dirty="0" smtClean="0">
                        <a:solidFill>
                          <a:schemeClr val="lt1"/>
                        </a:solidFill>
                        <a:latin typeface="Arial" pitchFamily="34" charset="0"/>
                        <a:ea typeface="+mn-ea"/>
                        <a:cs typeface="Arial" pitchFamily="34" charset="0"/>
                      </a:endParaRPr>
                    </a:p>
                  </a:txBody>
                  <a:tcPr/>
                </a:tc>
                <a:tc hMerge="1">
                  <a:txBody>
                    <a:bodyPr/>
                    <a:lstStyle/>
                    <a:p>
                      <a:endParaRPr lang="en-GB"/>
                    </a:p>
                  </a:txBody>
                  <a:tcPr/>
                </a:tc>
              </a:tr>
              <a:tr h="1366604">
                <a:tc>
                  <a:txBody>
                    <a:bodyPr/>
                    <a:lstStyle/>
                    <a:p>
                      <a:r>
                        <a:rPr lang="en-GB" sz="1200" dirty="0" smtClean="0"/>
                        <a:t>1</a:t>
                      </a:r>
                      <a:endParaRPr lang="en-GB" sz="1200" b="0" dirty="0">
                        <a:latin typeface="Arial" pitchFamily="34" charset="0"/>
                        <a:cs typeface="Arial" pitchFamily="34" charset="0"/>
                      </a:endParaRPr>
                    </a:p>
                  </a:txBody>
                  <a:tcPr/>
                </a:tc>
                <a:tc>
                  <a:txBody>
                    <a:bodyPr/>
                    <a:lstStyle/>
                    <a:p>
                      <a:r>
                        <a:rPr kumimoji="0" lang="en-GB" sz="1200" u="none" strike="noStrike" kern="1200" baseline="0" dirty="0" smtClean="0"/>
                        <a:t>Understand principles of interactive media authoring </a:t>
                      </a:r>
                      <a:endParaRPr kumimoji="0" lang="en-GB" sz="1200" b="0" i="0" u="none" strike="noStrike" kern="1200" baseline="0" dirty="0" smtClean="0">
                        <a:solidFill>
                          <a:schemeClr val="tx1"/>
                        </a:solidFill>
                        <a:latin typeface="Arial" pitchFamily="34" charset="0"/>
                        <a:ea typeface="+mn-ea"/>
                        <a:cs typeface="Arial" pitchFamily="34" charset="0"/>
                      </a:endParaRPr>
                    </a:p>
                  </a:txBody>
                  <a:tcPr/>
                </a:tc>
                <a:tc>
                  <a:txBody>
                    <a:bodyPr/>
                    <a:lstStyle/>
                    <a:p>
                      <a:r>
                        <a:rPr kumimoji="0" lang="en-GB" sz="1200" u="none" strike="noStrike" kern="1200" baseline="0" dirty="0" smtClean="0"/>
                        <a:t>P1</a:t>
                      </a:r>
                      <a:endParaRPr kumimoji="0" lang="en-GB" sz="1200" b="0" i="0" u="none" strike="noStrike" kern="1200" baseline="0" dirty="0" smtClean="0">
                        <a:solidFill>
                          <a:schemeClr val="tx1"/>
                        </a:solidFill>
                        <a:latin typeface="Arial" pitchFamily="34" charset="0"/>
                        <a:ea typeface="+mn-ea"/>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1200" u="none" strike="noStrike" kern="1200" baseline="0" dirty="0" smtClean="0"/>
                        <a:t>Summarise accurately the principles of interactive media authoring with some appropriate use of subject terminology </a:t>
                      </a:r>
                      <a:endParaRPr kumimoji="0" lang="en-GB" sz="1200" b="0" i="0" u="none" strike="noStrike" kern="1200" baseline="0" dirty="0" smtClean="0">
                        <a:solidFill>
                          <a:schemeClr val="tx1"/>
                        </a:solidFill>
                        <a:latin typeface="Arial" pitchFamily="34" charset="0"/>
                        <a:ea typeface="+mn-ea"/>
                        <a:cs typeface="Arial" pitchFamily="34" charset="0"/>
                      </a:endParaRPr>
                    </a:p>
                  </a:txBody>
                  <a:tcPr/>
                </a:tc>
                <a:tc>
                  <a:txBody>
                    <a:bodyPr/>
                    <a:lstStyle/>
                    <a:p>
                      <a:r>
                        <a:rPr kumimoji="0" lang="en-GB" sz="1200" u="none" strike="noStrike" kern="1200" baseline="0" dirty="0" smtClean="0"/>
                        <a:t>M1</a:t>
                      </a:r>
                      <a:endParaRPr kumimoji="0" lang="en-GB" sz="1200" b="0" i="0" u="none" strike="noStrike" kern="1200" baseline="0" dirty="0" smtClean="0">
                        <a:solidFill>
                          <a:schemeClr val="tx1"/>
                        </a:solidFill>
                        <a:latin typeface="Arial" pitchFamily="34" charset="0"/>
                        <a:ea typeface="+mn-ea"/>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1200" u="none" strike="noStrike" kern="1200" baseline="0" dirty="0" smtClean="0"/>
                        <a:t>Compare and contrast interactive media authoring products </a:t>
                      </a:r>
                    </a:p>
                    <a:p>
                      <a:endParaRPr kumimoji="0" lang="en-GB" sz="1200" b="0" i="0" u="none" strike="noStrike" kern="1200" baseline="0" dirty="0" smtClean="0">
                        <a:solidFill>
                          <a:schemeClr val="tx1"/>
                        </a:solidFill>
                        <a:latin typeface="Arial" pitchFamily="34" charset="0"/>
                        <a:ea typeface="+mn-ea"/>
                        <a:cs typeface="Arial" pitchFamily="34" charset="0"/>
                      </a:endParaRPr>
                    </a:p>
                  </a:txBody>
                  <a:tcPr/>
                </a:tc>
                <a:tc>
                  <a:txBody>
                    <a:bodyPr/>
                    <a:lstStyle/>
                    <a:p>
                      <a:r>
                        <a:rPr kumimoji="0" lang="en-GB" sz="1200" u="none" strike="noStrike" kern="1200" baseline="0" dirty="0" smtClean="0"/>
                        <a:t>D1</a:t>
                      </a:r>
                      <a:endParaRPr kumimoji="0" lang="en-GB" sz="1200" b="0" i="0" u="none" strike="noStrike" kern="1200" baseline="0" dirty="0" smtClean="0">
                        <a:solidFill>
                          <a:schemeClr val="tx1"/>
                        </a:solidFill>
                        <a:latin typeface="Arial" pitchFamily="34" charset="0"/>
                        <a:ea typeface="+mn-ea"/>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1200" u="none" strike="noStrike" kern="1200" baseline="0" dirty="0" smtClean="0"/>
                        <a:t>Explain the benefits and drawbacks of the different formats that can be used to deliver interactive media authored products </a:t>
                      </a:r>
                      <a:endParaRPr kumimoji="0" lang="en-GB" sz="1200" b="0" i="0" u="none" strike="noStrike" kern="1200" baseline="0" dirty="0" smtClean="0">
                        <a:solidFill>
                          <a:schemeClr val="tx1"/>
                        </a:solidFill>
                        <a:latin typeface="Arial" pitchFamily="34" charset="0"/>
                        <a:ea typeface="+mn-ea"/>
                        <a:cs typeface="Arial" pitchFamily="34" charset="0"/>
                      </a:endParaRPr>
                    </a:p>
                  </a:txBody>
                  <a:tcPr/>
                </a:tc>
              </a:tr>
              <a:tr h="1406649">
                <a:tc>
                  <a:txBody>
                    <a:bodyPr/>
                    <a:lstStyle/>
                    <a:p>
                      <a:r>
                        <a:rPr lang="en-GB" sz="1200" dirty="0" smtClean="0"/>
                        <a:t>2</a:t>
                      </a:r>
                      <a:endParaRPr lang="en-GB" sz="1200" b="0" dirty="0">
                        <a:latin typeface="Arial" pitchFamily="34" charset="0"/>
                        <a:cs typeface="Arial" pitchFamily="34" charset="0"/>
                      </a:endParaRPr>
                    </a:p>
                  </a:txBody>
                  <a:tcPr>
                    <a:solidFill>
                      <a:srgbClr val="FFC000"/>
                    </a:solidFill>
                  </a:tcPr>
                </a:tc>
                <a:tc>
                  <a:txBody>
                    <a:bodyPr/>
                    <a:lstStyle/>
                    <a:p>
                      <a:r>
                        <a:rPr kumimoji="0" lang="en-GB" sz="1200" u="none" strike="noStrike" kern="1200" baseline="0" dirty="0" smtClean="0"/>
                        <a:t>Be able to devise an interactive media product </a:t>
                      </a:r>
                      <a:endParaRPr kumimoji="0" lang="en-GB" sz="1200" b="0" i="0" u="none" strike="noStrike" kern="1200" baseline="0" dirty="0" smtClean="0">
                        <a:solidFill>
                          <a:schemeClr val="tx1"/>
                        </a:solidFill>
                        <a:latin typeface="Arial" pitchFamily="34" charset="0"/>
                        <a:ea typeface="+mn-ea"/>
                        <a:cs typeface="Arial" pitchFamily="34" charset="0"/>
                      </a:endParaRPr>
                    </a:p>
                  </a:txBody>
                  <a:tcPr>
                    <a:solidFill>
                      <a:srgbClr val="FFC000"/>
                    </a:solidFill>
                  </a:tcPr>
                </a:tc>
                <a:tc>
                  <a:txBody>
                    <a:bodyPr/>
                    <a:lstStyle/>
                    <a:p>
                      <a:r>
                        <a:rPr kumimoji="0" lang="en-GB" sz="1200" u="none" strike="noStrike" kern="1200" baseline="0" dirty="0" smtClean="0"/>
                        <a:t>P2</a:t>
                      </a:r>
                      <a:endParaRPr kumimoji="0" lang="en-GB" sz="1200" b="0" i="0" u="none" strike="noStrike" kern="1200" baseline="0" dirty="0" smtClean="0">
                        <a:solidFill>
                          <a:schemeClr val="tx1"/>
                        </a:solidFill>
                        <a:latin typeface="Arial" pitchFamily="34" charset="0"/>
                        <a:ea typeface="+mn-ea"/>
                        <a:cs typeface="Arial" pitchFamily="34" charset="0"/>
                      </a:endParaRPr>
                    </a:p>
                  </a:txBody>
                  <a:tcPr>
                    <a:solidFill>
                      <a:srgbClr val="FFC00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1200" u="none" strike="noStrike" kern="1200" baseline="0" dirty="0" smtClean="0"/>
                        <a:t>Generate outline ideas for an interactive media product working within appropriate conventions and with some assistance </a:t>
                      </a:r>
                      <a:endParaRPr kumimoji="0" lang="en-GB" sz="1200" b="0" i="0" u="none" strike="noStrike" kern="1200" baseline="0" dirty="0" smtClean="0">
                        <a:solidFill>
                          <a:schemeClr val="tx1"/>
                        </a:solidFill>
                        <a:latin typeface="Arial" pitchFamily="34" charset="0"/>
                        <a:ea typeface="+mn-ea"/>
                        <a:cs typeface="Arial" pitchFamily="34" charset="0"/>
                      </a:endParaRPr>
                    </a:p>
                  </a:txBody>
                  <a:tcPr>
                    <a:solidFill>
                      <a:srgbClr val="FFC000"/>
                    </a:solidFill>
                  </a:tcPr>
                </a:tc>
                <a:tc>
                  <a:txBody>
                    <a:bodyPr/>
                    <a:lstStyle/>
                    <a:p>
                      <a:r>
                        <a:rPr kumimoji="0" lang="en-GB" sz="1200" u="none" strike="noStrike" kern="1200" baseline="0" dirty="0" smtClean="0"/>
                        <a:t>M2</a:t>
                      </a:r>
                      <a:endParaRPr kumimoji="0" lang="en-GB" sz="1200" b="0" i="0" u="none" strike="noStrike" kern="1200" baseline="0" dirty="0" smtClean="0">
                        <a:solidFill>
                          <a:schemeClr val="tx1"/>
                        </a:solidFill>
                        <a:latin typeface="Arial" pitchFamily="34" charset="0"/>
                        <a:ea typeface="+mn-ea"/>
                        <a:cs typeface="Arial" pitchFamily="34" charset="0"/>
                      </a:endParaRPr>
                    </a:p>
                  </a:txBody>
                  <a:tcPr>
                    <a:solidFill>
                      <a:srgbClr val="FFC000"/>
                    </a:solidFill>
                  </a:tcPr>
                </a:tc>
                <a:tc>
                  <a:txBody>
                    <a:bodyPr/>
                    <a:lstStyle/>
                    <a:p>
                      <a:r>
                        <a:rPr kumimoji="0" lang="en-GB" sz="1200" u="none" strike="noStrike" kern="1200" baseline="0" dirty="0" smtClean="0"/>
                        <a:t>Produce annotated design documentation for an interactive media product to meet a client need </a:t>
                      </a:r>
                      <a:endParaRPr kumimoji="0" lang="en-GB" sz="1200" b="0" i="0" u="none" strike="noStrike" kern="1200" baseline="0" dirty="0" smtClean="0">
                        <a:solidFill>
                          <a:schemeClr val="tx1"/>
                        </a:solidFill>
                        <a:latin typeface="Arial" pitchFamily="34" charset="0"/>
                        <a:ea typeface="+mn-ea"/>
                        <a:cs typeface="Arial" pitchFamily="34" charset="0"/>
                      </a:endParaRPr>
                    </a:p>
                  </a:txBody>
                  <a:tcPr>
                    <a:solidFill>
                      <a:srgbClr val="FFC000"/>
                    </a:solidFill>
                  </a:tcPr>
                </a:tc>
                <a:tc>
                  <a:txBody>
                    <a:bodyPr/>
                    <a:lstStyle/>
                    <a:p>
                      <a:pPr algn="l"/>
                      <a:endParaRPr kumimoji="0" lang="en-GB" sz="1200" b="0" i="0" u="none" strike="noStrike" kern="1200" baseline="0" dirty="0" smtClean="0">
                        <a:solidFill>
                          <a:schemeClr val="tx1"/>
                        </a:solidFill>
                        <a:latin typeface="Arial" pitchFamily="34" charset="0"/>
                        <a:ea typeface="+mn-ea"/>
                        <a:cs typeface="Arial" pitchFamily="34" charset="0"/>
                      </a:endParaRPr>
                    </a:p>
                  </a:txBody>
                  <a:tcPr>
                    <a:solidFill>
                      <a:srgbClr val="FFC000"/>
                    </a:solidFill>
                  </a:tcPr>
                </a:tc>
                <a:tc>
                  <a:txBody>
                    <a:bodyPr/>
                    <a:lstStyle/>
                    <a:p>
                      <a:pPr algn="l"/>
                      <a:endParaRPr kumimoji="0" lang="en-GB" sz="1200" b="0" i="0" u="none" strike="noStrike" kern="1200" baseline="0" dirty="0" smtClean="0">
                        <a:solidFill>
                          <a:schemeClr val="tx1"/>
                        </a:solidFill>
                        <a:latin typeface="Arial" pitchFamily="34" charset="0"/>
                        <a:ea typeface="+mn-ea"/>
                        <a:cs typeface="Arial" pitchFamily="34" charset="0"/>
                      </a:endParaRPr>
                    </a:p>
                  </a:txBody>
                  <a:tcPr>
                    <a:solidFill>
                      <a:srgbClr val="FFC000"/>
                    </a:solidFill>
                  </a:tcPr>
                </a:tc>
              </a:tr>
              <a:tr h="1595169">
                <a:tc>
                  <a:txBody>
                    <a:bodyPr/>
                    <a:lstStyle/>
                    <a:p>
                      <a:r>
                        <a:rPr lang="en-GB" sz="1200" dirty="0" smtClean="0"/>
                        <a:t>3</a:t>
                      </a:r>
                      <a:endParaRPr lang="en-GB" sz="1200" b="0" dirty="0">
                        <a:latin typeface="Arial" pitchFamily="34" charset="0"/>
                        <a:cs typeface="Arial" pitchFamily="34" charset="0"/>
                      </a:endParaRPr>
                    </a:p>
                  </a:txBody>
                  <a:tcPr/>
                </a:tc>
                <a:tc>
                  <a:txBody>
                    <a:bodyPr/>
                    <a:lstStyle/>
                    <a:p>
                      <a:r>
                        <a:rPr kumimoji="0" lang="en-GB" sz="1200" u="none" strike="noStrike" kern="1200" baseline="0" dirty="0" smtClean="0"/>
                        <a:t>Be able to create an interactive media product following industry practice </a:t>
                      </a:r>
                      <a:endParaRPr kumimoji="0" lang="en-GB" sz="1200" b="0" i="0" u="none" strike="noStrike" kern="1200" baseline="0" dirty="0" smtClean="0">
                        <a:solidFill>
                          <a:schemeClr val="tx1"/>
                        </a:solidFill>
                        <a:latin typeface="Arial" pitchFamily="34" charset="0"/>
                        <a:ea typeface="+mn-ea"/>
                        <a:cs typeface="Arial" pitchFamily="34" charset="0"/>
                      </a:endParaRPr>
                    </a:p>
                  </a:txBody>
                  <a:tcPr/>
                </a:tc>
                <a:tc>
                  <a:txBody>
                    <a:bodyPr/>
                    <a:lstStyle/>
                    <a:p>
                      <a:r>
                        <a:rPr kumimoji="0" lang="en-GB" sz="1200" u="none" strike="noStrike" kern="1200" baseline="0" dirty="0" smtClean="0"/>
                        <a:t>P3</a:t>
                      </a:r>
                      <a:endParaRPr kumimoji="0" lang="en-GB" sz="1200" b="0" i="0" u="none" strike="noStrike" kern="1200" baseline="0" dirty="0" smtClean="0">
                        <a:solidFill>
                          <a:schemeClr val="tx1"/>
                        </a:solidFill>
                        <a:latin typeface="Arial" pitchFamily="34" charset="0"/>
                        <a:ea typeface="+mn-ea"/>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GB" sz="1200" u="none" strike="noStrike" kern="1200" baseline="0" dirty="0" smtClean="0"/>
                        <a:t>Create an interactive media product following industry practice, working within appropriate conventions and with some assistance </a:t>
                      </a:r>
                      <a:endParaRPr kumimoji="0" lang="en-GB" sz="1200" b="0" i="0" u="none" strike="noStrike" kern="1200" baseline="0" dirty="0" smtClean="0">
                        <a:solidFill>
                          <a:schemeClr val="tx1"/>
                        </a:solidFill>
                        <a:latin typeface="Arial" pitchFamily="34" charset="0"/>
                        <a:ea typeface="+mn-ea"/>
                        <a:cs typeface="Arial" pitchFamily="34" charset="0"/>
                      </a:endParaRPr>
                    </a:p>
                  </a:txBody>
                  <a:tcPr/>
                </a:tc>
                <a:tc>
                  <a:txBody>
                    <a:bodyPr/>
                    <a:lstStyle/>
                    <a:p>
                      <a:r>
                        <a:rPr kumimoji="0" lang="en-GB" sz="1200" u="none" strike="noStrike" kern="1200" baseline="0" dirty="0" smtClean="0"/>
                        <a:t>M3</a:t>
                      </a:r>
                      <a:endParaRPr kumimoji="0" lang="en-GB" sz="1200" b="0" i="0" u="none" strike="noStrike" kern="1200" baseline="0" dirty="0" smtClean="0">
                        <a:solidFill>
                          <a:schemeClr val="tx1"/>
                        </a:solidFill>
                        <a:latin typeface="Arial" pitchFamily="34" charset="0"/>
                        <a:ea typeface="+mn-ea"/>
                        <a:cs typeface="Arial" pitchFamily="34" charset="0"/>
                      </a:endParaRPr>
                    </a:p>
                  </a:txBody>
                  <a:tcPr/>
                </a:tc>
                <a:tc>
                  <a:txBody>
                    <a:bodyPr/>
                    <a:lstStyle/>
                    <a:p>
                      <a:r>
                        <a:rPr kumimoji="0" lang="en-GB" sz="1200" u="none" strike="noStrike" kern="1200" baseline="0" dirty="0" smtClean="0"/>
                        <a:t>Make improvements to an interactive media product in response </a:t>
                      </a:r>
                      <a:endParaRPr kumimoji="0" lang="en-GB" sz="1200" b="0" i="0" u="none" strike="noStrike" kern="1200" baseline="0" dirty="0" smtClean="0">
                        <a:solidFill>
                          <a:schemeClr val="tx1"/>
                        </a:solidFill>
                        <a:latin typeface="Arial" pitchFamily="34" charset="0"/>
                        <a:ea typeface="+mn-ea"/>
                        <a:cs typeface="Arial" pitchFamily="34" charset="0"/>
                      </a:endParaRPr>
                    </a:p>
                  </a:txBody>
                  <a:tcPr/>
                </a:tc>
                <a:tc>
                  <a:txBody>
                    <a:bodyPr/>
                    <a:lstStyle/>
                    <a:p>
                      <a:r>
                        <a:rPr kumimoji="0" lang="en-GB" sz="1200" u="none" strike="noStrike" kern="1200" baseline="0" dirty="0" smtClean="0"/>
                        <a:t>D2</a:t>
                      </a:r>
                      <a:endParaRPr kumimoji="0" lang="en-GB" sz="1200" b="0" i="0" u="none" strike="noStrike" kern="1200" baseline="0" dirty="0">
                        <a:solidFill>
                          <a:schemeClr val="tx1"/>
                        </a:solidFill>
                        <a:latin typeface="Arial" pitchFamily="34" charset="0"/>
                        <a:ea typeface="+mn-ea"/>
                        <a:cs typeface="Arial" pitchFamily="34" charset="0"/>
                      </a:endParaRPr>
                    </a:p>
                  </a:txBody>
                  <a:tcPr/>
                </a:tc>
                <a:tc>
                  <a:txBody>
                    <a:bodyPr/>
                    <a:lstStyle/>
                    <a:p>
                      <a:r>
                        <a:rPr kumimoji="0" lang="en-GB" sz="1200" u="none" strike="noStrike" kern="1200" baseline="0" dirty="0" smtClean="0"/>
                        <a:t>Evaluate the stages of the production process showing how industry practice has been followed </a:t>
                      </a:r>
                      <a:endParaRPr kumimoji="0" lang="en-GB" sz="1200" b="0" i="0" u="none" strike="noStrike" kern="1200" baseline="0" dirty="0">
                        <a:solidFill>
                          <a:schemeClr val="tx1"/>
                        </a:solidFill>
                        <a:latin typeface="Arial" pitchFamily="34" charset="0"/>
                        <a:ea typeface="+mn-ea"/>
                        <a:cs typeface="Arial" pitchFamily="34" charset="0"/>
                      </a:endParaRPr>
                    </a:p>
                  </a:txBody>
                  <a:tcPr/>
                </a:tc>
              </a:tr>
            </a:tbl>
          </a:graphicData>
        </a:graphic>
      </p:graphicFrame>
      <p:sp>
        <p:nvSpPr>
          <p:cNvPr id="3" name="Title 2"/>
          <p:cNvSpPr>
            <a:spLocks noGrp="1"/>
          </p:cNvSpPr>
          <p:nvPr>
            <p:ph type="title"/>
          </p:nvPr>
        </p:nvSpPr>
        <p:spPr>
          <a:xfrm>
            <a:off x="230832" y="116632"/>
            <a:ext cx="8733656" cy="648072"/>
          </a:xfrm>
        </p:spPr>
        <p:txBody>
          <a:bodyPr>
            <a:normAutofit fontScale="90000"/>
          </a:bodyPr>
          <a:lstStyle/>
          <a:p>
            <a:r>
              <a:rPr lang="en-GB" dirty="0" smtClean="0"/>
              <a:t>LO2 – Assessment Objective</a:t>
            </a:r>
            <a:endParaRPr lang="en-GB" dirty="0"/>
          </a:p>
        </p:txBody>
      </p:sp>
    </p:spTree>
    <p:extLst>
      <p:ext uri="{BB962C8B-B14F-4D97-AF65-F5344CB8AC3E}">
        <p14:creationId xmlns:p14="http://schemas.microsoft.com/office/powerpoint/2010/main" val="246729376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732460"/>
            <a:ext cx="5184576" cy="4640756"/>
          </a:xfrm>
        </p:spPr>
        <p:txBody>
          <a:bodyPr>
            <a:noAutofit/>
          </a:bodyPr>
          <a:lstStyle/>
          <a:p>
            <a:pPr marL="0" indent="0">
              <a:buNone/>
            </a:pPr>
            <a:r>
              <a:rPr lang="en-GB" sz="2200" b="1" dirty="0"/>
              <a:t>Task </a:t>
            </a:r>
            <a:r>
              <a:rPr lang="en-GB" sz="2200" b="1" dirty="0" smtClean="0"/>
              <a:t>10 </a:t>
            </a:r>
            <a:r>
              <a:rPr lang="en-GB" sz="2200" b="1" dirty="0"/>
              <a:t>– P2.7 - </a:t>
            </a:r>
            <a:r>
              <a:rPr lang="en-GB" sz="2200" dirty="0" smtClean="0"/>
              <a:t>Create and/or edit at least one </a:t>
            </a:r>
            <a:r>
              <a:rPr lang="en-GB" sz="2200" b="1" dirty="0" smtClean="0"/>
              <a:t>sound clip </a:t>
            </a:r>
            <a:r>
              <a:rPr lang="en-GB" sz="2200" dirty="0" smtClean="0"/>
              <a:t>and </a:t>
            </a:r>
            <a:r>
              <a:rPr lang="en-GB" sz="2200" b="1" dirty="0" smtClean="0"/>
              <a:t>Audio (voice)</a:t>
            </a:r>
            <a:r>
              <a:rPr lang="en-GB" sz="2200" dirty="0" smtClean="0"/>
              <a:t> for use in your multimedia product. </a:t>
            </a:r>
          </a:p>
          <a:p>
            <a:r>
              <a:rPr lang="en-GB" sz="2200" dirty="0" smtClean="0"/>
              <a:t>Use Audacity to create or edit your sound and audios (voice)</a:t>
            </a:r>
          </a:p>
          <a:p>
            <a:r>
              <a:rPr lang="en-GB" sz="2200" dirty="0" smtClean="0"/>
              <a:t>Apply sound effects</a:t>
            </a:r>
          </a:p>
          <a:p>
            <a:r>
              <a:rPr lang="en-GB" sz="2200" dirty="0" smtClean="0"/>
              <a:t>Remember you can get sounds and audio files from the internet and edit these</a:t>
            </a:r>
          </a:p>
          <a:p>
            <a:pPr marL="0" indent="0" algn="ctr">
              <a:buNone/>
            </a:pPr>
            <a:r>
              <a:rPr lang="en-GB" sz="2200" dirty="0" smtClean="0"/>
              <a:t>REMEMBER – keep a note of your sources and details of copyright for </a:t>
            </a:r>
            <a:r>
              <a:rPr lang="en-GB" sz="2200" b="1" dirty="0" smtClean="0"/>
              <a:t>Task 11</a:t>
            </a:r>
          </a:p>
        </p:txBody>
      </p:sp>
      <p:graphicFrame>
        <p:nvGraphicFramePr>
          <p:cNvPr id="5" name="Table 4"/>
          <p:cNvGraphicFramePr>
            <a:graphicFrameLocks noGrp="1"/>
          </p:cNvGraphicFramePr>
          <p:nvPr>
            <p:extLst>
              <p:ext uri="{D42A27DB-BD31-4B8C-83A1-F6EECF244321}">
                <p14:modId xmlns:p14="http://schemas.microsoft.com/office/powerpoint/2010/main" val="2916017828"/>
              </p:ext>
            </p:extLst>
          </p:nvPr>
        </p:nvGraphicFramePr>
        <p:xfrm>
          <a:off x="179512" y="5805264"/>
          <a:ext cx="8712968" cy="640080"/>
        </p:xfrm>
        <a:graphic>
          <a:graphicData uri="http://schemas.openxmlformats.org/drawingml/2006/table">
            <a:tbl>
              <a:tblPr firstRow="1" bandRow="1">
                <a:tableStyleId>{5C22544A-7EE6-4342-B048-85BDC9FD1C3A}</a:tableStyleId>
              </a:tblPr>
              <a:tblGrid>
                <a:gridCol w="3528392"/>
                <a:gridCol w="5184576"/>
              </a:tblGrid>
              <a:tr h="370840">
                <a:tc>
                  <a:txBody>
                    <a:bodyPr/>
                    <a:lstStyle/>
                    <a:p>
                      <a:pPr algn="ctr"/>
                      <a:r>
                        <a:rPr lang="en-GB" dirty="0" smtClean="0">
                          <a:solidFill>
                            <a:schemeClr val="tx1"/>
                          </a:solidFill>
                          <a:latin typeface="Calibri" pitchFamily="34" charset="0"/>
                          <a:cs typeface="Calibri" pitchFamily="34" charset="0"/>
                        </a:rPr>
                        <a:t>Pass –</a:t>
                      </a:r>
                      <a:r>
                        <a:rPr lang="en-GB" baseline="0" dirty="0" smtClean="0">
                          <a:solidFill>
                            <a:schemeClr val="tx1"/>
                          </a:solidFill>
                          <a:latin typeface="Calibri" pitchFamily="34" charset="0"/>
                          <a:cs typeface="Calibri" pitchFamily="34" charset="0"/>
                        </a:rPr>
                        <a:t> One  sound clip evidenced (created </a:t>
                      </a:r>
                      <a:r>
                        <a:rPr lang="en-GB" u="sng" baseline="0" dirty="0" smtClean="0">
                          <a:solidFill>
                            <a:schemeClr val="tx1"/>
                          </a:solidFill>
                          <a:latin typeface="Calibri" pitchFamily="34" charset="0"/>
                          <a:cs typeface="Calibri" pitchFamily="34" charset="0"/>
                        </a:rPr>
                        <a:t>or</a:t>
                      </a:r>
                      <a:r>
                        <a:rPr lang="en-GB" baseline="0" dirty="0" smtClean="0">
                          <a:solidFill>
                            <a:schemeClr val="tx1"/>
                          </a:solidFill>
                          <a:latin typeface="Calibri" pitchFamily="34" charset="0"/>
                          <a:cs typeface="Calibri" pitchFamily="34" charset="0"/>
                        </a:rPr>
                        <a:t> sourced)</a:t>
                      </a:r>
                      <a:endParaRPr lang="en-GB" dirty="0">
                        <a:solidFill>
                          <a:schemeClr val="tx1"/>
                        </a:solidFill>
                        <a:latin typeface="Calibri" pitchFamily="34" charset="0"/>
                        <a:cs typeface="Calibri" pitchFamily="34" charset="0"/>
                      </a:endParaRPr>
                    </a:p>
                  </a:txBody>
                  <a:tcPr anchor="ctr"/>
                </a:tc>
                <a:tc>
                  <a:txBody>
                    <a:bodyPr/>
                    <a:lstStyle/>
                    <a:p>
                      <a:pPr algn="ctr"/>
                      <a:r>
                        <a:rPr lang="en-GB" sz="1800" b="1" dirty="0" smtClean="0">
                          <a:solidFill>
                            <a:schemeClr val="tx1"/>
                          </a:solidFill>
                          <a:latin typeface="Calibri" pitchFamily="34" charset="0"/>
                          <a:cs typeface="Calibri" pitchFamily="34" charset="0"/>
                        </a:rPr>
                        <a:t>Merit </a:t>
                      </a:r>
                      <a:r>
                        <a:rPr lang="en-GB" sz="1800" dirty="0" smtClean="0">
                          <a:solidFill>
                            <a:schemeClr val="tx1"/>
                          </a:solidFill>
                          <a:latin typeface="Calibri" pitchFamily="34" charset="0"/>
                          <a:cs typeface="Calibri" pitchFamily="34" charset="0"/>
                        </a:rPr>
                        <a:t>– A range of sound clips (created/edited</a:t>
                      </a:r>
                      <a:r>
                        <a:rPr lang="en-GB" sz="1800" baseline="0" dirty="0" smtClean="0">
                          <a:solidFill>
                            <a:schemeClr val="tx1"/>
                          </a:solidFill>
                          <a:latin typeface="Calibri" pitchFamily="34" charset="0"/>
                          <a:cs typeface="Calibri" pitchFamily="34" charset="0"/>
                        </a:rPr>
                        <a:t> and sourced) are used </a:t>
                      </a:r>
                      <a:r>
                        <a:rPr lang="en-GB" sz="1800" dirty="0" smtClean="0">
                          <a:solidFill>
                            <a:schemeClr val="tx1"/>
                          </a:solidFill>
                          <a:latin typeface="Calibri" pitchFamily="34" charset="0"/>
                          <a:cs typeface="Calibri" pitchFamily="34" charset="0"/>
                        </a:rPr>
                        <a:t>– Near professional standard</a:t>
                      </a:r>
                      <a:endParaRPr lang="en-GB" dirty="0">
                        <a:solidFill>
                          <a:schemeClr val="tx1"/>
                        </a:solidFill>
                        <a:latin typeface="Calibri" pitchFamily="34" charset="0"/>
                        <a:cs typeface="Calibri" pitchFamily="34" charset="0"/>
                      </a:endParaRPr>
                    </a:p>
                  </a:txBody>
                  <a:tcPr anchor="ctr"/>
                </a:tc>
              </a:tr>
            </a:tbl>
          </a:graphicData>
        </a:graphic>
      </p:graphicFrame>
      <p:sp>
        <p:nvSpPr>
          <p:cNvPr id="12" name="Title 2"/>
          <p:cNvSpPr txBox="1">
            <a:spLocks/>
          </p:cNvSpPr>
          <p:nvPr/>
        </p:nvSpPr>
        <p:spPr>
          <a:xfrm>
            <a:off x="230832" y="116632"/>
            <a:ext cx="8733656" cy="615828"/>
          </a:xfrm>
          <a:prstGeom prst="rect">
            <a:avLst/>
          </a:prstGeom>
        </p:spPr>
        <p:txBody>
          <a:bodyPr vert="horz" rtlCol="0" anchor="ctr">
            <a:normAutofit/>
            <a:scene3d>
              <a:camera prst="orthographicFront"/>
              <a:lightRig rig="soft" dir="t"/>
            </a:scene3d>
            <a:sp3d prstMaterial="softEdge">
              <a:bevelT w="25400" h="25400"/>
            </a:sp3d>
          </a:bodyPr>
          <a:lstStyle>
            <a:lvl1pPr algn="l" rtl="0" eaLnBrk="1" latinLnBrk="0" hangingPunct="1">
              <a:spcBef>
                <a:spcPct val="0"/>
              </a:spcBef>
              <a:buNone/>
              <a:defRPr kumimoji="0" sz="40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r>
              <a:rPr lang="en-GB" sz="1800" dirty="0" smtClean="0"/>
              <a:t>LO2 - Be able to devise an interactive media product  - Sourcing and Storing</a:t>
            </a:r>
            <a:endParaRPr lang="en-GB" sz="1800" dirty="0"/>
          </a:p>
        </p:txBody>
      </p:sp>
      <p:pic>
        <p:nvPicPr>
          <p:cNvPr id="6146" name="Picture 2" descr="Recorded sound.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6136" y="732461"/>
            <a:ext cx="3168351" cy="173971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6148" name="Picture 4" descr="Image:Selected material to trim.jpg">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96136" y="2594208"/>
            <a:ext cx="3168350" cy="112831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6150" name="Picture 6" descr="Select effect.jpg">
            <a:hlinkClick r:id="rId6"/>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81328" y="3933056"/>
            <a:ext cx="3183158" cy="167260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10440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896943"/>
            <a:ext cx="8496944" cy="3252137"/>
          </a:xfrm>
        </p:spPr>
        <p:txBody>
          <a:bodyPr>
            <a:normAutofit/>
          </a:bodyPr>
          <a:lstStyle/>
          <a:p>
            <a:r>
              <a:rPr lang="en-GB" sz="2000" dirty="0" smtClean="0"/>
              <a:t>You need to ensure that you have exported and saved your sound in an appropriate format</a:t>
            </a:r>
          </a:p>
          <a:p>
            <a:r>
              <a:rPr lang="en-GB" sz="2000" dirty="0" smtClean="0"/>
              <a:t>For </a:t>
            </a:r>
            <a:r>
              <a:rPr lang="en-GB" sz="2000" b="1" dirty="0" smtClean="0"/>
              <a:t>Merit</a:t>
            </a:r>
            <a:r>
              <a:rPr lang="en-GB" sz="2000" dirty="0" smtClean="0"/>
              <a:t> explain your reasons in doing this</a:t>
            </a:r>
            <a:endParaRPr lang="en-GB" sz="2000" dirty="0"/>
          </a:p>
        </p:txBody>
      </p:sp>
      <p:pic>
        <p:nvPicPr>
          <p:cNvPr id="3074" name="Picture 2"/>
          <p:cNvPicPr>
            <a:picLocks noChangeAspect="1" noChangeArrowheads="1"/>
          </p:cNvPicPr>
          <p:nvPr/>
        </p:nvPicPr>
        <p:blipFill>
          <a:blip r:embed="rId2" cstate="print"/>
          <a:srcRect r="60652" b="54627"/>
          <a:stretch>
            <a:fillRect/>
          </a:stretch>
        </p:blipFill>
        <p:spPr bwMode="auto">
          <a:xfrm>
            <a:off x="1619672" y="2060848"/>
            <a:ext cx="4855762" cy="3499492"/>
          </a:xfrm>
          <a:prstGeom prst="rect">
            <a:avLst/>
          </a:prstGeom>
          <a:noFill/>
          <a:ln w="9525">
            <a:noFill/>
            <a:miter lim="800000"/>
            <a:headEnd/>
            <a:tailEnd/>
          </a:ln>
        </p:spPr>
      </p:pic>
      <p:sp>
        <p:nvSpPr>
          <p:cNvPr id="14" name="Title 2"/>
          <p:cNvSpPr txBox="1">
            <a:spLocks/>
          </p:cNvSpPr>
          <p:nvPr/>
        </p:nvSpPr>
        <p:spPr>
          <a:xfrm>
            <a:off x="230832" y="116632"/>
            <a:ext cx="8733656" cy="615828"/>
          </a:xfrm>
          <a:prstGeom prst="rect">
            <a:avLst/>
          </a:prstGeom>
        </p:spPr>
        <p:txBody>
          <a:bodyPr vert="horz" rtlCol="0" anchor="ctr">
            <a:normAutofit/>
            <a:scene3d>
              <a:camera prst="orthographicFront"/>
              <a:lightRig rig="soft" dir="t"/>
            </a:scene3d>
            <a:sp3d prstMaterial="softEdge">
              <a:bevelT w="25400" h="25400"/>
            </a:sp3d>
          </a:bodyPr>
          <a:lstStyle>
            <a:lvl1pPr algn="l" rtl="0" eaLnBrk="1" latinLnBrk="0" hangingPunct="1">
              <a:spcBef>
                <a:spcPct val="0"/>
              </a:spcBef>
              <a:buNone/>
              <a:defRPr kumimoji="0" sz="40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r>
              <a:rPr lang="en-GB" sz="1800" dirty="0" smtClean="0"/>
              <a:t>LO2 - Be able to devise an interactive media product  - Sourcing and Storing</a:t>
            </a:r>
            <a:endParaRPr lang="en-GB" sz="1800" dirty="0"/>
          </a:p>
        </p:txBody>
      </p:sp>
    </p:spTree>
    <p:extLst>
      <p:ext uri="{BB962C8B-B14F-4D97-AF65-F5344CB8AC3E}">
        <p14:creationId xmlns:p14="http://schemas.microsoft.com/office/powerpoint/2010/main" val="123671268"/>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732460"/>
            <a:ext cx="5184576" cy="4784772"/>
          </a:xfrm>
        </p:spPr>
        <p:txBody>
          <a:bodyPr>
            <a:noAutofit/>
          </a:bodyPr>
          <a:lstStyle/>
          <a:p>
            <a:pPr marL="0" indent="0">
              <a:buNone/>
            </a:pPr>
            <a:r>
              <a:rPr lang="en-GB" sz="1800" b="1" dirty="0"/>
              <a:t>Task </a:t>
            </a:r>
            <a:r>
              <a:rPr lang="en-GB" sz="1800" b="1" dirty="0" smtClean="0"/>
              <a:t>10 </a:t>
            </a:r>
            <a:r>
              <a:rPr lang="en-GB" sz="1800" b="1" dirty="0"/>
              <a:t>– P2.7 - </a:t>
            </a:r>
            <a:r>
              <a:rPr lang="en-GB" sz="1800" dirty="0" smtClean="0"/>
              <a:t>Create and/or edit at least one </a:t>
            </a:r>
            <a:r>
              <a:rPr lang="en-GB" sz="1800" b="1" dirty="0" smtClean="0"/>
              <a:t>video clip </a:t>
            </a:r>
            <a:r>
              <a:rPr lang="en-GB" sz="1800" dirty="0" smtClean="0"/>
              <a:t>for use in your multimedia product.</a:t>
            </a:r>
          </a:p>
          <a:p>
            <a:r>
              <a:rPr lang="en-GB" sz="1800" dirty="0" smtClean="0"/>
              <a:t>Remember you could get a video from a website and edit that.</a:t>
            </a:r>
          </a:p>
          <a:p>
            <a:r>
              <a:rPr lang="en-GB" sz="1800" dirty="0" smtClean="0"/>
              <a:t>Explain all the changes you have made from the original clip.</a:t>
            </a:r>
          </a:p>
          <a:p>
            <a:r>
              <a:rPr lang="en-GB" sz="1800" dirty="0" smtClean="0"/>
              <a:t>Show evidence of this through a series of screenshots.</a:t>
            </a:r>
          </a:p>
          <a:p>
            <a:r>
              <a:rPr lang="en-GB" sz="1800" dirty="0" smtClean="0"/>
              <a:t>Apply sound and video effects and transitions</a:t>
            </a:r>
          </a:p>
          <a:p>
            <a:r>
              <a:rPr lang="en-GB" sz="1800" dirty="0" smtClean="0"/>
              <a:t>The level of editing should match the level you are aiming at.  </a:t>
            </a:r>
          </a:p>
          <a:p>
            <a:pPr marL="0" indent="0" algn="ctr">
              <a:buNone/>
            </a:pPr>
            <a:r>
              <a:rPr lang="en-GB" sz="1800" dirty="0" smtClean="0"/>
              <a:t>REMEMBER – keep a note of your sources and details of copyright for </a:t>
            </a:r>
            <a:r>
              <a:rPr lang="en-GB" sz="1800" b="1" dirty="0" smtClean="0"/>
              <a:t>Task 11</a:t>
            </a:r>
            <a:endParaRPr lang="en-GB" sz="1800" dirty="0" smtClean="0"/>
          </a:p>
        </p:txBody>
      </p:sp>
      <p:graphicFrame>
        <p:nvGraphicFramePr>
          <p:cNvPr id="5" name="Table 4"/>
          <p:cNvGraphicFramePr>
            <a:graphicFrameLocks noGrp="1"/>
          </p:cNvGraphicFramePr>
          <p:nvPr>
            <p:extLst>
              <p:ext uri="{D42A27DB-BD31-4B8C-83A1-F6EECF244321}">
                <p14:modId xmlns:p14="http://schemas.microsoft.com/office/powerpoint/2010/main" val="3480303349"/>
              </p:ext>
            </p:extLst>
          </p:nvPr>
        </p:nvGraphicFramePr>
        <p:xfrm>
          <a:off x="371616" y="5733256"/>
          <a:ext cx="8568952" cy="640080"/>
        </p:xfrm>
        <a:graphic>
          <a:graphicData uri="http://schemas.openxmlformats.org/drawingml/2006/table">
            <a:tbl>
              <a:tblPr firstRow="1" bandRow="1">
                <a:tableStyleId>{5C22544A-7EE6-4342-B048-85BDC9FD1C3A}</a:tableStyleId>
              </a:tblPr>
              <a:tblGrid>
                <a:gridCol w="4284476"/>
                <a:gridCol w="4284476"/>
              </a:tblGrid>
              <a:tr h="370840">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GB" sz="1800" b="1" dirty="0" smtClean="0">
                          <a:solidFill>
                            <a:schemeClr val="tx1"/>
                          </a:solidFill>
                          <a:latin typeface="Calibri" pitchFamily="34" charset="0"/>
                          <a:cs typeface="Calibri" pitchFamily="34" charset="0"/>
                        </a:rPr>
                        <a:t>Pass</a:t>
                      </a:r>
                      <a:r>
                        <a:rPr lang="en-GB" sz="1800" dirty="0" smtClean="0">
                          <a:solidFill>
                            <a:schemeClr val="tx1"/>
                          </a:solidFill>
                          <a:latin typeface="Calibri" pitchFamily="34" charset="0"/>
                          <a:cs typeface="Calibri" pitchFamily="34" charset="0"/>
                        </a:rPr>
                        <a:t> – Some basic editing </a:t>
                      </a:r>
                      <a:endParaRPr lang="en-GB" dirty="0">
                        <a:solidFill>
                          <a:schemeClr val="tx1"/>
                        </a:solidFill>
                        <a:latin typeface="Calibri" pitchFamily="34" charset="0"/>
                        <a:cs typeface="Calibri" pitchFamily="34" charset="0"/>
                      </a:endParaRPr>
                    </a:p>
                  </a:txBody>
                  <a:tcPr anchor="ctr"/>
                </a:tc>
                <a:tc>
                  <a:txBody>
                    <a:bodyPr/>
                    <a:lstStyle/>
                    <a:p>
                      <a:pPr algn="ctr"/>
                      <a:r>
                        <a:rPr lang="en-GB" sz="1800" b="1" dirty="0" smtClean="0">
                          <a:solidFill>
                            <a:schemeClr val="tx1"/>
                          </a:solidFill>
                          <a:latin typeface="Calibri" pitchFamily="34" charset="0"/>
                          <a:cs typeface="Calibri" pitchFamily="34" charset="0"/>
                        </a:rPr>
                        <a:t>Distinction</a:t>
                      </a:r>
                      <a:r>
                        <a:rPr lang="en-GB" sz="1800" dirty="0" smtClean="0">
                          <a:solidFill>
                            <a:schemeClr val="tx1"/>
                          </a:solidFill>
                          <a:latin typeface="Calibri" pitchFamily="34" charset="0"/>
                          <a:cs typeface="Calibri" pitchFamily="34" charset="0"/>
                        </a:rPr>
                        <a:t> – Some professional editing – resulting in a near professional clip</a:t>
                      </a:r>
                      <a:endParaRPr lang="en-GB" dirty="0">
                        <a:solidFill>
                          <a:schemeClr val="tx1"/>
                        </a:solidFill>
                        <a:latin typeface="Calibri" pitchFamily="34" charset="0"/>
                        <a:cs typeface="Calibri" pitchFamily="34" charset="0"/>
                      </a:endParaRPr>
                    </a:p>
                  </a:txBody>
                  <a:tcPr anchor="ctr"/>
                </a:tc>
              </a:tr>
            </a:tbl>
          </a:graphicData>
        </a:graphic>
      </p:graphicFrame>
      <p:pic>
        <p:nvPicPr>
          <p:cNvPr id="12" name="Picture 5"/>
          <p:cNvPicPr>
            <a:picLocks noChangeAspect="1" noChangeArrowheads="1"/>
          </p:cNvPicPr>
          <p:nvPr/>
        </p:nvPicPr>
        <p:blipFill rotWithShape="1">
          <a:blip r:embed="rId2">
            <a:extLst>
              <a:ext uri="{28A0092B-C50C-407E-A947-70E740481C1C}">
                <a14:useLocalDpi xmlns:a14="http://schemas.microsoft.com/office/drawing/2010/main" val="0"/>
              </a:ext>
            </a:extLst>
          </a:blip>
          <a:srcRect l="53671" t="69543" r="31737" b="16134"/>
          <a:stretch/>
        </p:blipFill>
        <p:spPr bwMode="auto">
          <a:xfrm>
            <a:off x="6203908" y="1124744"/>
            <a:ext cx="2760580" cy="147035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53671" t="69687" r="25112" b="13106"/>
          <a:stretch/>
        </p:blipFill>
        <p:spPr bwMode="auto">
          <a:xfrm>
            <a:off x="6203908" y="2890395"/>
            <a:ext cx="2760580" cy="125868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l="35105" t="69687" r="44860" b="15555"/>
          <a:stretch/>
        </p:blipFill>
        <p:spPr bwMode="auto">
          <a:xfrm>
            <a:off x="6203909" y="4366264"/>
            <a:ext cx="2760580" cy="107954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Title 2"/>
          <p:cNvSpPr txBox="1">
            <a:spLocks/>
          </p:cNvSpPr>
          <p:nvPr/>
        </p:nvSpPr>
        <p:spPr>
          <a:xfrm>
            <a:off x="230832" y="116632"/>
            <a:ext cx="8733656" cy="615828"/>
          </a:xfrm>
          <a:prstGeom prst="rect">
            <a:avLst/>
          </a:prstGeom>
        </p:spPr>
        <p:txBody>
          <a:bodyPr vert="horz" rtlCol="0" anchor="ctr">
            <a:normAutofit/>
            <a:scene3d>
              <a:camera prst="orthographicFront"/>
              <a:lightRig rig="soft" dir="t"/>
            </a:scene3d>
            <a:sp3d prstMaterial="softEdge">
              <a:bevelT w="25400" h="25400"/>
            </a:sp3d>
          </a:bodyPr>
          <a:lstStyle>
            <a:lvl1pPr algn="l" rtl="0" eaLnBrk="1" latinLnBrk="0" hangingPunct="1">
              <a:spcBef>
                <a:spcPct val="0"/>
              </a:spcBef>
              <a:buNone/>
              <a:defRPr kumimoji="0" sz="40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r>
              <a:rPr lang="en-GB" sz="1800" dirty="0" smtClean="0"/>
              <a:t>LO2 - Be able to devise an interactive media product  - Sourcing and Storing</a:t>
            </a:r>
            <a:endParaRPr lang="en-GB" sz="1800" dirty="0"/>
          </a:p>
        </p:txBody>
      </p:sp>
    </p:spTree>
    <p:extLst>
      <p:ext uri="{BB962C8B-B14F-4D97-AF65-F5344CB8AC3E}">
        <p14:creationId xmlns:p14="http://schemas.microsoft.com/office/powerpoint/2010/main" val="36042289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732460"/>
            <a:ext cx="8424936" cy="2605722"/>
          </a:xfrm>
        </p:spPr>
        <p:txBody>
          <a:bodyPr>
            <a:normAutofit/>
          </a:bodyPr>
          <a:lstStyle/>
          <a:p>
            <a:r>
              <a:rPr lang="en-GB" sz="2000" dirty="0" smtClean="0"/>
              <a:t>Exporting your video - Remember explain why you have chosen the settings you have chosen.</a:t>
            </a:r>
          </a:p>
          <a:p>
            <a:r>
              <a:rPr lang="en-GB" sz="2000" dirty="0" smtClean="0"/>
              <a:t>Software, such as Format Factory can be used to convert file formats into suitable formats</a:t>
            </a:r>
            <a:endParaRPr lang="en-GB" sz="2000" dirty="0"/>
          </a:p>
        </p:txBody>
      </p:sp>
      <p:pic>
        <p:nvPicPr>
          <p:cNvPr id="1026" name="Picture 2"/>
          <p:cNvPicPr>
            <a:picLocks noChangeAspect="1" noChangeArrowheads="1"/>
          </p:cNvPicPr>
          <p:nvPr/>
        </p:nvPicPr>
        <p:blipFill>
          <a:blip r:embed="rId2" cstate="print"/>
          <a:srcRect r="53253" b="27542"/>
          <a:stretch>
            <a:fillRect/>
          </a:stretch>
        </p:blipFill>
        <p:spPr bwMode="auto">
          <a:xfrm>
            <a:off x="323528" y="2276871"/>
            <a:ext cx="3744416" cy="3627403"/>
          </a:xfrm>
          <a:prstGeom prst="rect">
            <a:avLst/>
          </a:prstGeom>
          <a:noFill/>
          <a:ln w="9525">
            <a:noFill/>
            <a:miter lim="800000"/>
            <a:headEnd/>
            <a:tailEnd/>
          </a:ln>
        </p:spPr>
      </p:pic>
      <p:pic>
        <p:nvPicPr>
          <p:cNvPr id="5" name="Picture 2"/>
          <p:cNvPicPr>
            <a:picLocks noChangeAspect="1" noChangeArrowheads="1"/>
          </p:cNvPicPr>
          <p:nvPr/>
        </p:nvPicPr>
        <p:blipFill>
          <a:blip r:embed="rId3" cstate="print"/>
          <a:srcRect l="19191" t="10980" r="30607" b="17201"/>
          <a:stretch>
            <a:fillRect/>
          </a:stretch>
        </p:blipFill>
        <p:spPr bwMode="auto">
          <a:xfrm>
            <a:off x="4355976" y="2204864"/>
            <a:ext cx="4590510" cy="4104456"/>
          </a:xfrm>
          <a:prstGeom prst="rect">
            <a:avLst/>
          </a:prstGeom>
          <a:noFill/>
          <a:ln w="9525">
            <a:noFill/>
            <a:miter lim="800000"/>
            <a:headEnd/>
            <a:tailEnd/>
          </a:ln>
        </p:spPr>
      </p:pic>
      <p:sp>
        <p:nvSpPr>
          <p:cNvPr id="14" name="Title 2"/>
          <p:cNvSpPr txBox="1">
            <a:spLocks/>
          </p:cNvSpPr>
          <p:nvPr/>
        </p:nvSpPr>
        <p:spPr>
          <a:xfrm>
            <a:off x="230832" y="116632"/>
            <a:ext cx="8733656" cy="615828"/>
          </a:xfrm>
          <a:prstGeom prst="rect">
            <a:avLst/>
          </a:prstGeom>
        </p:spPr>
        <p:txBody>
          <a:bodyPr vert="horz" rtlCol="0" anchor="ctr">
            <a:normAutofit/>
            <a:scene3d>
              <a:camera prst="orthographicFront"/>
              <a:lightRig rig="soft" dir="t"/>
            </a:scene3d>
            <a:sp3d prstMaterial="softEdge">
              <a:bevelT w="25400" h="25400"/>
            </a:sp3d>
          </a:bodyPr>
          <a:lstStyle>
            <a:lvl1pPr algn="l" rtl="0" eaLnBrk="1" latinLnBrk="0" hangingPunct="1">
              <a:spcBef>
                <a:spcPct val="0"/>
              </a:spcBef>
              <a:buNone/>
              <a:defRPr kumimoji="0" sz="40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r>
              <a:rPr lang="en-GB" sz="1800" dirty="0" smtClean="0"/>
              <a:t>LO2 - Be able to devise an interactive media product  - Sourcing and Storing</a:t>
            </a:r>
            <a:endParaRPr lang="en-GB" sz="1800" dirty="0"/>
          </a:p>
        </p:txBody>
      </p:sp>
    </p:spTree>
    <p:extLst>
      <p:ext uri="{BB962C8B-B14F-4D97-AF65-F5344CB8AC3E}">
        <p14:creationId xmlns:p14="http://schemas.microsoft.com/office/powerpoint/2010/main" val="3708570055"/>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4282" y="928670"/>
            <a:ext cx="8715436" cy="5500726"/>
          </a:xfrm>
        </p:spPr>
        <p:txBody>
          <a:bodyPr>
            <a:normAutofit/>
          </a:bodyPr>
          <a:lstStyle/>
          <a:p>
            <a:pPr marL="0" indent="0">
              <a:buNone/>
            </a:pPr>
            <a:r>
              <a:rPr lang="en-GB" sz="2000" b="1" dirty="0"/>
              <a:t>Task </a:t>
            </a:r>
            <a:r>
              <a:rPr lang="en-GB" sz="2000" b="1" dirty="0" smtClean="0"/>
              <a:t>11 </a:t>
            </a:r>
            <a:r>
              <a:rPr lang="en-GB" sz="2000" b="1" dirty="0"/>
              <a:t>– </a:t>
            </a:r>
            <a:r>
              <a:rPr lang="en-GB" sz="2000" b="1" dirty="0" smtClean="0"/>
              <a:t>P2.8 </a:t>
            </a:r>
            <a:r>
              <a:rPr lang="en-GB" sz="2000" b="1" dirty="0"/>
              <a:t>- </a:t>
            </a:r>
            <a:r>
              <a:rPr lang="en-GB" sz="2000" dirty="0" smtClean="0"/>
              <a:t>Present within a table that acknowledges the sources of various different multimedia elements (state the following – name, type, size, source, copyright)</a:t>
            </a:r>
          </a:p>
          <a:p>
            <a:pPr marL="514350" indent="-514350"/>
            <a:r>
              <a:rPr lang="en-GB" sz="2000" dirty="0" smtClean="0"/>
              <a:t>You need to explain how copyright affects the usage of the components you have collected.</a:t>
            </a:r>
          </a:p>
          <a:p>
            <a:pPr marL="514350" indent="-514350"/>
            <a:r>
              <a:rPr lang="en-GB" sz="2000" dirty="0" smtClean="0"/>
              <a:t>Use a table to identify all the sources of your components and the copyright implications:</a:t>
            </a:r>
          </a:p>
          <a:p>
            <a:endParaRPr lang="en-GB" sz="2000" dirty="0" smtClean="0"/>
          </a:p>
          <a:p>
            <a:endParaRPr lang="en-GB" sz="2000" dirty="0" smtClean="0"/>
          </a:p>
          <a:p>
            <a:endParaRPr lang="en-GB" sz="2000" dirty="0" smtClean="0"/>
          </a:p>
          <a:p>
            <a:endParaRPr lang="en-GB" sz="2000" dirty="0" smtClean="0"/>
          </a:p>
          <a:p>
            <a:endParaRPr lang="en-GB" sz="2000" dirty="0" smtClean="0"/>
          </a:p>
          <a:p>
            <a:endParaRPr lang="en-GB" sz="2000" b="1" dirty="0" smtClean="0"/>
          </a:p>
          <a:p>
            <a:endParaRPr lang="en-GB" sz="2000" b="1" dirty="0" smtClean="0"/>
          </a:p>
          <a:p>
            <a:r>
              <a:rPr lang="en-GB" sz="2000" dirty="0" smtClean="0"/>
              <a:t>You will need all of your images, animations, sound, audio, text, video and scripts in here.</a:t>
            </a:r>
          </a:p>
          <a:p>
            <a:endParaRPr lang="en-GB" sz="2000" dirty="0" smtClean="0"/>
          </a:p>
          <a:p>
            <a:endParaRPr lang="en-US" sz="2000" dirty="0"/>
          </a:p>
        </p:txBody>
      </p:sp>
      <p:graphicFrame>
        <p:nvGraphicFramePr>
          <p:cNvPr id="5" name="Table 4"/>
          <p:cNvGraphicFramePr>
            <a:graphicFrameLocks noGrp="1"/>
          </p:cNvGraphicFramePr>
          <p:nvPr>
            <p:extLst>
              <p:ext uri="{D42A27DB-BD31-4B8C-83A1-F6EECF244321}">
                <p14:modId xmlns:p14="http://schemas.microsoft.com/office/powerpoint/2010/main" val="2615714052"/>
              </p:ext>
            </p:extLst>
          </p:nvPr>
        </p:nvGraphicFramePr>
        <p:xfrm>
          <a:off x="179511" y="3360008"/>
          <a:ext cx="8820474" cy="2296160"/>
        </p:xfrm>
        <a:graphic>
          <a:graphicData uri="http://schemas.openxmlformats.org/drawingml/2006/table">
            <a:tbl>
              <a:tblPr firstRow="1" bandRow="1">
                <a:tableStyleId>{5C22544A-7EE6-4342-B048-85BDC9FD1C3A}</a:tableStyleId>
              </a:tblPr>
              <a:tblGrid>
                <a:gridCol w="1470079"/>
                <a:gridCol w="1470079"/>
                <a:gridCol w="1470079"/>
                <a:gridCol w="1470079"/>
                <a:gridCol w="1470079"/>
                <a:gridCol w="1470079"/>
              </a:tblGrid>
              <a:tr h="370840">
                <a:tc>
                  <a:txBody>
                    <a:bodyPr/>
                    <a:lstStyle/>
                    <a:p>
                      <a:r>
                        <a:rPr lang="en-GB" sz="1800" dirty="0" smtClean="0">
                          <a:solidFill>
                            <a:schemeClr val="tx1"/>
                          </a:solidFill>
                          <a:latin typeface="Calibri" pitchFamily="34" charset="0"/>
                          <a:cs typeface="Calibri" pitchFamily="34" charset="0"/>
                        </a:rPr>
                        <a:t>Name</a:t>
                      </a:r>
                      <a:endParaRPr lang="en-GB" sz="1800" dirty="0">
                        <a:solidFill>
                          <a:schemeClr val="tx1"/>
                        </a:solidFill>
                        <a:latin typeface="Calibri" pitchFamily="34" charset="0"/>
                        <a:cs typeface="Calibri" pitchFamily="34" charset="0"/>
                      </a:endParaRPr>
                    </a:p>
                  </a:txBody>
                  <a:tcPr/>
                </a:tc>
                <a:tc>
                  <a:txBody>
                    <a:bodyPr/>
                    <a:lstStyle/>
                    <a:p>
                      <a:r>
                        <a:rPr lang="en-GB" sz="1800" dirty="0" smtClean="0">
                          <a:solidFill>
                            <a:schemeClr val="tx1"/>
                          </a:solidFill>
                          <a:latin typeface="Calibri" pitchFamily="34" charset="0"/>
                          <a:cs typeface="Calibri" pitchFamily="34" charset="0"/>
                        </a:rPr>
                        <a:t>Type</a:t>
                      </a:r>
                      <a:endParaRPr lang="en-US" sz="1800" dirty="0">
                        <a:solidFill>
                          <a:schemeClr val="tx1"/>
                        </a:solidFill>
                        <a:latin typeface="Calibri" pitchFamily="34" charset="0"/>
                        <a:cs typeface="Calibri" pitchFamily="34" charset="0"/>
                      </a:endParaRPr>
                    </a:p>
                  </a:txBody>
                  <a:tcPr/>
                </a:tc>
                <a:tc>
                  <a:txBody>
                    <a:bodyPr/>
                    <a:lstStyle/>
                    <a:p>
                      <a:r>
                        <a:rPr lang="en-US" sz="1800" dirty="0" smtClean="0">
                          <a:solidFill>
                            <a:schemeClr val="tx1"/>
                          </a:solidFill>
                          <a:latin typeface="Calibri" pitchFamily="34" charset="0"/>
                          <a:cs typeface="Calibri" pitchFamily="34" charset="0"/>
                        </a:rPr>
                        <a:t>Size</a:t>
                      </a:r>
                      <a:endParaRPr lang="en-US" sz="1800" dirty="0">
                        <a:solidFill>
                          <a:schemeClr val="tx1"/>
                        </a:solidFill>
                        <a:latin typeface="Calibri" pitchFamily="34" charset="0"/>
                        <a:cs typeface="Calibri" pitchFamily="34" charset="0"/>
                      </a:endParaRPr>
                    </a:p>
                  </a:txBody>
                  <a:tcPr/>
                </a:tc>
                <a:tc>
                  <a:txBody>
                    <a:bodyPr/>
                    <a:lstStyle/>
                    <a:p>
                      <a:r>
                        <a:rPr lang="en-GB" sz="1800" dirty="0" smtClean="0">
                          <a:solidFill>
                            <a:schemeClr val="tx1"/>
                          </a:solidFill>
                          <a:latin typeface="Calibri" pitchFamily="34" charset="0"/>
                          <a:cs typeface="Calibri" pitchFamily="34" charset="0"/>
                        </a:rPr>
                        <a:t>Source</a:t>
                      </a:r>
                      <a:endParaRPr lang="en-US" sz="1800" dirty="0">
                        <a:solidFill>
                          <a:schemeClr val="tx1"/>
                        </a:solidFill>
                        <a:latin typeface="Calibri" pitchFamily="34" charset="0"/>
                        <a:cs typeface="Calibri" pitchFamily="34" charset="0"/>
                      </a:endParaRPr>
                    </a:p>
                  </a:txBody>
                  <a:tcPr/>
                </a:tc>
                <a:tc>
                  <a:txBody>
                    <a:bodyPr/>
                    <a:lstStyle/>
                    <a:p>
                      <a:r>
                        <a:rPr lang="en-GB" sz="1800" dirty="0" smtClean="0">
                          <a:solidFill>
                            <a:schemeClr val="tx1"/>
                          </a:solidFill>
                          <a:latin typeface="Calibri" pitchFamily="34" charset="0"/>
                          <a:cs typeface="Calibri" pitchFamily="34" charset="0"/>
                        </a:rPr>
                        <a:t>Copyright</a:t>
                      </a:r>
                      <a:endParaRPr lang="en-US" sz="1800" dirty="0">
                        <a:solidFill>
                          <a:schemeClr val="tx1"/>
                        </a:solidFill>
                        <a:latin typeface="Calibri" pitchFamily="34" charset="0"/>
                        <a:cs typeface="Calibri" pitchFamily="34" charset="0"/>
                      </a:endParaRPr>
                    </a:p>
                  </a:txBody>
                  <a:tcPr/>
                </a:tc>
                <a:tc>
                  <a:txBody>
                    <a:bodyPr/>
                    <a:lstStyle/>
                    <a:p>
                      <a:r>
                        <a:rPr lang="en-US" sz="1800" dirty="0" smtClean="0">
                          <a:solidFill>
                            <a:schemeClr val="tx1"/>
                          </a:solidFill>
                          <a:latin typeface="Calibri" pitchFamily="34" charset="0"/>
                          <a:cs typeface="Calibri" pitchFamily="34" charset="0"/>
                        </a:rPr>
                        <a:t>Implication</a:t>
                      </a:r>
                      <a:endParaRPr lang="en-US" sz="1800" dirty="0">
                        <a:solidFill>
                          <a:schemeClr val="tx1"/>
                        </a:solidFill>
                        <a:latin typeface="Calibri" pitchFamily="34" charset="0"/>
                        <a:cs typeface="Calibri" pitchFamily="34" charset="0"/>
                      </a:endParaRPr>
                    </a:p>
                  </a:txBody>
                  <a:tcPr/>
                </a:tc>
              </a:tr>
              <a:tr h="370840">
                <a:tc>
                  <a:txBody>
                    <a:bodyPr/>
                    <a:lstStyle/>
                    <a:p>
                      <a:r>
                        <a:rPr lang="en-GB" sz="1800" dirty="0" smtClean="0">
                          <a:solidFill>
                            <a:schemeClr val="tx1"/>
                          </a:solidFill>
                          <a:latin typeface="Calibri" pitchFamily="34" charset="0"/>
                          <a:cs typeface="Calibri" pitchFamily="34" charset="0"/>
                        </a:rPr>
                        <a:t>Badger.jpg</a:t>
                      </a:r>
                      <a:endParaRPr lang="en-GB" sz="1800" dirty="0">
                        <a:solidFill>
                          <a:schemeClr val="tx1"/>
                        </a:solidFill>
                        <a:latin typeface="Calibri" pitchFamily="34" charset="0"/>
                        <a:cs typeface="Calibri" pitchFamily="34" charset="0"/>
                      </a:endParaRPr>
                    </a:p>
                  </a:txBody>
                  <a:tcPr/>
                </a:tc>
                <a:tc>
                  <a:txBody>
                    <a:bodyPr/>
                    <a:lstStyle/>
                    <a:p>
                      <a:r>
                        <a:rPr lang="en-GB" sz="1800" dirty="0" smtClean="0">
                          <a:solidFill>
                            <a:schemeClr val="tx1"/>
                          </a:solidFill>
                          <a:latin typeface="Calibri" pitchFamily="34" charset="0"/>
                          <a:cs typeface="Calibri" pitchFamily="34" charset="0"/>
                        </a:rPr>
                        <a:t>Picture of a Badger</a:t>
                      </a:r>
                      <a:endParaRPr lang="en-US" sz="1800" dirty="0">
                        <a:solidFill>
                          <a:schemeClr val="tx1"/>
                        </a:solidFill>
                        <a:latin typeface="Calibri" pitchFamily="34" charset="0"/>
                        <a:cs typeface="Calibri" pitchFamily="34" charset="0"/>
                      </a:endParaRPr>
                    </a:p>
                  </a:txBody>
                  <a:tcPr/>
                </a:tc>
                <a:tc>
                  <a:txBody>
                    <a:bodyPr/>
                    <a:lstStyle/>
                    <a:p>
                      <a:r>
                        <a:rPr lang="en-US" sz="1800" dirty="0" smtClean="0">
                          <a:solidFill>
                            <a:schemeClr val="tx1"/>
                          </a:solidFill>
                          <a:latin typeface="Calibri" pitchFamily="34" charset="0"/>
                          <a:cs typeface="Calibri" pitchFamily="34" charset="0"/>
                        </a:rPr>
                        <a:t>28KB</a:t>
                      </a:r>
                      <a:endParaRPr lang="en-US" sz="1800" dirty="0">
                        <a:solidFill>
                          <a:schemeClr val="tx1"/>
                        </a:solidFill>
                        <a:latin typeface="Calibri" pitchFamily="34" charset="0"/>
                        <a:cs typeface="Calibri" pitchFamily="34" charset="0"/>
                      </a:endParaRPr>
                    </a:p>
                  </a:txBody>
                  <a:tcPr/>
                </a:tc>
                <a:tc>
                  <a:txBody>
                    <a:bodyPr/>
                    <a:lstStyle/>
                    <a:p>
                      <a:r>
                        <a:rPr lang="en-GB" sz="1800" dirty="0" smtClean="0">
                          <a:solidFill>
                            <a:schemeClr val="tx1"/>
                          </a:solidFill>
                          <a:latin typeface="Calibri" pitchFamily="34" charset="0"/>
                          <a:cs typeface="Calibri" pitchFamily="34" charset="0"/>
                          <a:hlinkClick r:id="rId2"/>
                        </a:rPr>
                        <a:t>http://www.billoddie.com/badgers.html</a:t>
                      </a:r>
                      <a:r>
                        <a:rPr lang="en-GB" sz="1800" dirty="0" smtClean="0">
                          <a:solidFill>
                            <a:schemeClr val="tx1"/>
                          </a:solidFill>
                          <a:latin typeface="Calibri" pitchFamily="34" charset="0"/>
                          <a:cs typeface="Calibri" pitchFamily="34" charset="0"/>
                        </a:rPr>
                        <a:t> </a:t>
                      </a:r>
                      <a:endParaRPr lang="en-US" sz="1800" dirty="0">
                        <a:solidFill>
                          <a:schemeClr val="tx1"/>
                        </a:solidFill>
                        <a:latin typeface="Calibri" pitchFamily="34" charset="0"/>
                        <a:cs typeface="Calibri" pitchFamily="34" charset="0"/>
                      </a:endParaRPr>
                    </a:p>
                  </a:txBody>
                  <a:tcPr/>
                </a:tc>
                <a:tc>
                  <a:txBody>
                    <a:bodyPr/>
                    <a:lstStyle/>
                    <a:p>
                      <a:r>
                        <a:rPr lang="en-GB" sz="1800" dirty="0" smtClean="0">
                          <a:solidFill>
                            <a:schemeClr val="tx1"/>
                          </a:solidFill>
                          <a:latin typeface="Calibri" pitchFamily="34" charset="0"/>
                          <a:cs typeface="Calibri" pitchFamily="34" charset="0"/>
                        </a:rPr>
                        <a:t>This image is copyrighted to Bill </a:t>
                      </a:r>
                      <a:r>
                        <a:rPr lang="en-GB" sz="1800" dirty="0" err="1" smtClean="0">
                          <a:solidFill>
                            <a:schemeClr val="tx1"/>
                          </a:solidFill>
                          <a:latin typeface="Calibri" pitchFamily="34" charset="0"/>
                          <a:cs typeface="Calibri" pitchFamily="34" charset="0"/>
                        </a:rPr>
                        <a:t>Oddie</a:t>
                      </a:r>
                      <a:r>
                        <a:rPr lang="en-GB" sz="1800" dirty="0" smtClean="0">
                          <a:solidFill>
                            <a:schemeClr val="tx1"/>
                          </a:solidFill>
                          <a:latin typeface="Calibri" pitchFamily="34" charset="0"/>
                          <a:cs typeface="Calibri" pitchFamily="34" charset="0"/>
                        </a:rPr>
                        <a:t> 2007.</a:t>
                      </a:r>
                      <a:endParaRPr lang="en-US" sz="1800" dirty="0">
                        <a:solidFill>
                          <a:schemeClr val="tx1"/>
                        </a:solidFill>
                        <a:latin typeface="Calibri" pitchFamily="34" charset="0"/>
                        <a:cs typeface="Calibri" pitchFamily="34" charset="0"/>
                      </a:endParaRPr>
                    </a:p>
                  </a:txBody>
                  <a:tcPr/>
                </a:tc>
                <a:tc>
                  <a:txBody>
                    <a:bodyPr/>
                    <a:lstStyle/>
                    <a:p>
                      <a:r>
                        <a:rPr lang="en-US" sz="1200" dirty="0" smtClean="0">
                          <a:solidFill>
                            <a:schemeClr val="tx1"/>
                          </a:solidFill>
                          <a:latin typeface="Calibri" pitchFamily="34" charset="0"/>
                          <a:cs typeface="Calibri" pitchFamily="34" charset="0"/>
                        </a:rPr>
                        <a:t>In order to use this image the company</a:t>
                      </a:r>
                      <a:r>
                        <a:rPr lang="en-US" sz="1200" baseline="0" dirty="0" smtClean="0">
                          <a:solidFill>
                            <a:schemeClr val="tx1"/>
                          </a:solidFill>
                          <a:latin typeface="Calibri" pitchFamily="34" charset="0"/>
                          <a:cs typeface="Calibri" pitchFamily="34" charset="0"/>
                        </a:rPr>
                        <a:t> will need to pay for the right to use it or lease the rights off the copyright holder for use within this product.</a:t>
                      </a:r>
                      <a:endParaRPr lang="en-US" sz="1200" dirty="0">
                        <a:solidFill>
                          <a:schemeClr val="tx1"/>
                        </a:solidFill>
                        <a:latin typeface="Calibri" pitchFamily="34" charset="0"/>
                        <a:cs typeface="Calibri" pitchFamily="34" charset="0"/>
                      </a:endParaRPr>
                    </a:p>
                  </a:txBody>
                  <a:tcPr/>
                </a:tc>
              </a:tr>
              <a:tr h="370840">
                <a:tc>
                  <a:txBody>
                    <a:bodyPr/>
                    <a:lstStyle/>
                    <a:p>
                      <a:endParaRPr lang="en-US" sz="1800" dirty="0">
                        <a:solidFill>
                          <a:schemeClr val="tx1"/>
                        </a:solidFill>
                        <a:latin typeface="Calibri" pitchFamily="34" charset="0"/>
                        <a:cs typeface="Calibri" pitchFamily="34" charset="0"/>
                      </a:endParaRPr>
                    </a:p>
                  </a:txBody>
                  <a:tcPr/>
                </a:tc>
                <a:tc>
                  <a:txBody>
                    <a:bodyPr/>
                    <a:lstStyle/>
                    <a:p>
                      <a:endParaRPr lang="en-US" sz="1800">
                        <a:solidFill>
                          <a:schemeClr val="tx1"/>
                        </a:solidFill>
                        <a:latin typeface="Calibri" pitchFamily="34" charset="0"/>
                        <a:cs typeface="Calibri" pitchFamily="34" charset="0"/>
                      </a:endParaRPr>
                    </a:p>
                  </a:txBody>
                  <a:tcPr/>
                </a:tc>
                <a:tc>
                  <a:txBody>
                    <a:bodyPr/>
                    <a:lstStyle/>
                    <a:p>
                      <a:endParaRPr lang="en-US" sz="1800" dirty="0">
                        <a:solidFill>
                          <a:schemeClr val="tx1"/>
                        </a:solidFill>
                        <a:latin typeface="Calibri" pitchFamily="34" charset="0"/>
                        <a:cs typeface="Calibri" pitchFamily="34" charset="0"/>
                      </a:endParaRPr>
                    </a:p>
                  </a:txBody>
                  <a:tcPr/>
                </a:tc>
                <a:tc>
                  <a:txBody>
                    <a:bodyPr/>
                    <a:lstStyle/>
                    <a:p>
                      <a:endParaRPr lang="en-US" sz="1800" dirty="0">
                        <a:solidFill>
                          <a:schemeClr val="tx1"/>
                        </a:solidFill>
                        <a:latin typeface="Calibri" pitchFamily="34" charset="0"/>
                        <a:cs typeface="Calibri" pitchFamily="34" charset="0"/>
                      </a:endParaRPr>
                    </a:p>
                  </a:txBody>
                  <a:tcPr/>
                </a:tc>
                <a:tc>
                  <a:txBody>
                    <a:bodyPr/>
                    <a:lstStyle/>
                    <a:p>
                      <a:endParaRPr lang="en-US" sz="1800" dirty="0">
                        <a:solidFill>
                          <a:schemeClr val="tx1"/>
                        </a:solidFill>
                        <a:latin typeface="Calibri" pitchFamily="34" charset="0"/>
                        <a:cs typeface="Calibri" pitchFamily="34" charset="0"/>
                      </a:endParaRPr>
                    </a:p>
                  </a:txBody>
                  <a:tcPr/>
                </a:tc>
                <a:tc>
                  <a:txBody>
                    <a:bodyPr/>
                    <a:lstStyle/>
                    <a:p>
                      <a:endParaRPr lang="en-US" sz="1800" dirty="0">
                        <a:solidFill>
                          <a:schemeClr val="tx1"/>
                        </a:solidFill>
                        <a:latin typeface="Calibri" pitchFamily="34" charset="0"/>
                        <a:cs typeface="Calibri" pitchFamily="34" charset="0"/>
                      </a:endParaRPr>
                    </a:p>
                  </a:txBody>
                  <a:tcPr/>
                </a:tc>
              </a:tr>
            </a:tbl>
          </a:graphicData>
        </a:graphic>
      </p:graphicFrame>
      <p:sp>
        <p:nvSpPr>
          <p:cNvPr id="13" name="Title 2"/>
          <p:cNvSpPr txBox="1">
            <a:spLocks/>
          </p:cNvSpPr>
          <p:nvPr/>
        </p:nvSpPr>
        <p:spPr>
          <a:xfrm>
            <a:off x="230832" y="116632"/>
            <a:ext cx="8733656" cy="615828"/>
          </a:xfrm>
          <a:prstGeom prst="rect">
            <a:avLst/>
          </a:prstGeom>
        </p:spPr>
        <p:txBody>
          <a:bodyPr vert="horz" rtlCol="0" anchor="ctr">
            <a:normAutofit/>
            <a:scene3d>
              <a:camera prst="orthographicFront"/>
              <a:lightRig rig="soft" dir="t"/>
            </a:scene3d>
            <a:sp3d prstMaterial="softEdge">
              <a:bevelT w="25400" h="25400"/>
            </a:sp3d>
          </a:bodyPr>
          <a:lstStyle>
            <a:lvl1pPr algn="l" rtl="0" eaLnBrk="1" latinLnBrk="0" hangingPunct="1">
              <a:spcBef>
                <a:spcPct val="0"/>
              </a:spcBef>
              <a:buNone/>
              <a:defRPr kumimoji="0" sz="40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r>
              <a:rPr lang="en-GB" sz="1800" dirty="0" smtClean="0"/>
              <a:t>LO2 - Be able to devise an interactive media product  - Sourcing and Storing</a:t>
            </a:r>
            <a:endParaRPr lang="en-GB" sz="1800" dirty="0"/>
          </a:p>
        </p:txBody>
      </p:sp>
    </p:spTree>
    <p:extLst>
      <p:ext uri="{BB962C8B-B14F-4D97-AF65-F5344CB8AC3E}">
        <p14:creationId xmlns:p14="http://schemas.microsoft.com/office/powerpoint/2010/main" val="56019996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764704"/>
            <a:ext cx="8712968" cy="5544617"/>
          </a:xfrm>
        </p:spPr>
        <p:txBody>
          <a:bodyPr>
            <a:noAutofit/>
          </a:bodyPr>
          <a:lstStyle/>
          <a:p>
            <a:r>
              <a:rPr lang="en-GB" sz="1800" dirty="0" smtClean="0"/>
              <a:t>Now that you have collected all the images and objects for your media product, you will need to state and show that you understand the implications of copyright to the company so they can protect themselves in case of copyright breach.</a:t>
            </a:r>
          </a:p>
          <a:p>
            <a:r>
              <a:rPr lang="en-GB" sz="1800" b="1" dirty="0" smtClean="0"/>
              <a:t>Legal</a:t>
            </a:r>
            <a:r>
              <a:rPr lang="en-GB" sz="1800" dirty="0" smtClean="0"/>
              <a:t> </a:t>
            </a:r>
            <a:r>
              <a:rPr lang="en-GB" sz="1800" dirty="0"/>
              <a:t>(e.g. copyright) </a:t>
            </a:r>
            <a:r>
              <a:rPr lang="en-GB" sz="1800" dirty="0" smtClean="0"/>
              <a:t>– State the copyright law (take this from Unit 01 or 02) and state how this will have an impact on your choice of sources.</a:t>
            </a:r>
            <a:endParaRPr lang="en-GB" sz="1800" dirty="0"/>
          </a:p>
          <a:p>
            <a:r>
              <a:rPr lang="en-GB" sz="1800" b="1" dirty="0" smtClean="0"/>
              <a:t>Acknowledge </a:t>
            </a:r>
            <a:r>
              <a:rPr lang="en-GB" sz="1800" b="1" dirty="0"/>
              <a:t>sources </a:t>
            </a:r>
            <a:r>
              <a:rPr lang="en-GB" sz="1800" dirty="0" smtClean="0"/>
              <a:t>– Knowing the sources, state the implication this might have on your products in terms of reliable, trustworthy, up to date and technically correct.</a:t>
            </a:r>
            <a:endParaRPr lang="en-GB" sz="1800" dirty="0"/>
          </a:p>
          <a:p>
            <a:r>
              <a:rPr lang="en-GB" sz="1800" b="1" dirty="0" smtClean="0"/>
              <a:t>Ethical</a:t>
            </a:r>
            <a:r>
              <a:rPr lang="en-GB" sz="1800" dirty="0" smtClean="0"/>
              <a:t> </a:t>
            </a:r>
            <a:r>
              <a:rPr lang="en-GB" sz="1800" dirty="0"/>
              <a:t>(e.g. intellectual </a:t>
            </a:r>
            <a:r>
              <a:rPr lang="en-GB" sz="1800" dirty="0" smtClean="0"/>
              <a:t>property, misrepresentation</a:t>
            </a:r>
            <a:r>
              <a:rPr lang="en-GB" sz="1800" dirty="0"/>
              <a:t>, decency</a:t>
            </a:r>
            <a:r>
              <a:rPr lang="en-GB" sz="1800" dirty="0" smtClean="0"/>
              <a:t>) – State the implication of using these images and sources in terms of Ethical decisions. State how this has impacted on your decision to source these materials and the need to verify and give credit to the intellectual copyright holder of these products. </a:t>
            </a:r>
            <a:r>
              <a:rPr lang="en-GB" sz="1800" dirty="0" smtClean="0"/>
              <a:t>Also explain your considerations when it came to decency </a:t>
            </a:r>
            <a:r>
              <a:rPr lang="en-GB" sz="1800" smtClean="0"/>
              <a:t>and misrepresentation. You </a:t>
            </a:r>
            <a:r>
              <a:rPr lang="en-GB" sz="1800" dirty="0" smtClean="0"/>
              <a:t>can use supporting material from Unit 02 – LO2 to back up this argument.</a:t>
            </a:r>
          </a:p>
          <a:p>
            <a:pPr marL="109728" indent="0">
              <a:buNone/>
            </a:pPr>
            <a:r>
              <a:rPr lang="en-GB" sz="1800" b="1" dirty="0"/>
              <a:t>Task </a:t>
            </a:r>
            <a:r>
              <a:rPr lang="en-GB" sz="1800" b="1" dirty="0" smtClean="0"/>
              <a:t>12 </a:t>
            </a:r>
            <a:r>
              <a:rPr lang="en-GB" sz="1800" b="1" dirty="0"/>
              <a:t>– </a:t>
            </a:r>
            <a:r>
              <a:rPr lang="en-GB" sz="1800" b="1" dirty="0" smtClean="0"/>
              <a:t>P2.9 – </a:t>
            </a:r>
            <a:r>
              <a:rPr lang="en-GB" sz="1800" dirty="0" smtClean="0"/>
              <a:t>State the legal and ethical implications of copyright in reference to your collected resources and how this will impact on your decision to use and select these resources.</a:t>
            </a:r>
          </a:p>
          <a:p>
            <a:endParaRPr lang="en-GB" sz="1800" dirty="0"/>
          </a:p>
        </p:txBody>
      </p:sp>
      <p:sp>
        <p:nvSpPr>
          <p:cNvPr id="3" name="Title 2"/>
          <p:cNvSpPr>
            <a:spLocks noGrp="1"/>
          </p:cNvSpPr>
          <p:nvPr>
            <p:ph type="title"/>
          </p:nvPr>
        </p:nvSpPr>
        <p:spPr>
          <a:xfrm>
            <a:off x="230832" y="116632"/>
            <a:ext cx="8733656" cy="720080"/>
          </a:xfrm>
        </p:spPr>
        <p:txBody>
          <a:bodyPr>
            <a:normAutofit/>
          </a:bodyPr>
          <a:lstStyle/>
          <a:p>
            <a:r>
              <a:rPr lang="en-GB" sz="1500" dirty="0"/>
              <a:t>LO2 - Be able to devise an interactive media product </a:t>
            </a:r>
            <a:r>
              <a:rPr lang="en-GB" sz="1500" dirty="0" smtClean="0"/>
              <a:t> - </a:t>
            </a:r>
            <a:r>
              <a:rPr lang="en-GB" sz="1500" dirty="0"/>
              <a:t>Legal and ethical considerations </a:t>
            </a:r>
          </a:p>
        </p:txBody>
      </p:sp>
    </p:spTree>
    <p:extLst>
      <p:ext uri="{BB962C8B-B14F-4D97-AF65-F5344CB8AC3E}">
        <p14:creationId xmlns:p14="http://schemas.microsoft.com/office/powerpoint/2010/main" val="294369955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9512" y="836712"/>
            <a:ext cx="8784976" cy="5400600"/>
          </a:xfrm>
        </p:spPr>
        <p:txBody>
          <a:bodyPr>
            <a:noAutofit/>
          </a:bodyPr>
          <a:lstStyle/>
          <a:p>
            <a:pPr marL="0" indent="0">
              <a:buNone/>
            </a:pPr>
            <a:r>
              <a:rPr lang="en-GB" sz="1400" b="1" dirty="0"/>
              <a:t>Task 1 – P2.1 – </a:t>
            </a:r>
            <a:r>
              <a:rPr lang="en-GB" sz="1400" dirty="0"/>
              <a:t>Identify the Purpose, Audience, Audience Needs, Content and Format for your Multimedia Product.</a:t>
            </a:r>
          </a:p>
          <a:p>
            <a:pPr marL="0" indent="0">
              <a:buNone/>
            </a:pPr>
            <a:r>
              <a:rPr lang="en-US" sz="1400" b="1" dirty="0" smtClean="0"/>
              <a:t>Task </a:t>
            </a:r>
            <a:r>
              <a:rPr lang="en-US" sz="1400" b="1" dirty="0"/>
              <a:t>2 – P2.2 – </a:t>
            </a:r>
            <a:r>
              <a:rPr lang="en-GB" sz="1400" dirty="0"/>
              <a:t>Create a Navigation Map showing alternative pathways between screens and justify your design decisions</a:t>
            </a:r>
            <a:r>
              <a:rPr lang="en-GB" sz="1400" dirty="0" smtClean="0"/>
              <a:t>.</a:t>
            </a:r>
            <a:endParaRPr lang="en-US" sz="1400" b="1" dirty="0" smtClean="0"/>
          </a:p>
          <a:p>
            <a:pPr marL="0" indent="0">
              <a:buNone/>
            </a:pPr>
            <a:r>
              <a:rPr lang="en-US" sz="1400" b="1" dirty="0" smtClean="0"/>
              <a:t>Task </a:t>
            </a:r>
            <a:r>
              <a:rPr lang="en-US" sz="1400" b="1" dirty="0"/>
              <a:t>3 – P2.3</a:t>
            </a:r>
            <a:r>
              <a:rPr lang="en-US" sz="1400" dirty="0"/>
              <a:t> - Identify and explain an appropriate </a:t>
            </a:r>
            <a:r>
              <a:rPr lang="en-GB" sz="1400" dirty="0"/>
              <a:t>house style created for the multimedia product and justify your choices and design decisions.</a:t>
            </a:r>
            <a:endParaRPr lang="en-US" sz="1400" dirty="0"/>
          </a:p>
          <a:p>
            <a:pPr marL="0" indent="0">
              <a:buNone/>
            </a:pPr>
            <a:r>
              <a:rPr lang="en-US" sz="1400" b="1" dirty="0" smtClean="0"/>
              <a:t>Task </a:t>
            </a:r>
            <a:r>
              <a:rPr lang="en-US" sz="1400" b="1" dirty="0"/>
              <a:t>4 – P2.4</a:t>
            </a:r>
            <a:r>
              <a:rPr lang="en-US" sz="1400" dirty="0"/>
              <a:t> - Identify and explain an appropriate </a:t>
            </a:r>
            <a:r>
              <a:rPr lang="en-GB" sz="1400" dirty="0"/>
              <a:t>consistent interface for the interactive media product and justify your choices and design decisions.</a:t>
            </a:r>
            <a:endParaRPr lang="en-GB" sz="1400" dirty="0">
              <a:cs typeface="Calibri" pitchFamily="34" charset="0"/>
            </a:endParaRPr>
          </a:p>
          <a:p>
            <a:pPr marL="0" indent="0">
              <a:buNone/>
            </a:pPr>
            <a:r>
              <a:rPr lang="en-US" sz="1400" b="1" dirty="0" smtClean="0"/>
              <a:t>Task </a:t>
            </a:r>
            <a:r>
              <a:rPr lang="en-US" sz="1400" b="1" dirty="0"/>
              <a:t>5 - P2.5 – </a:t>
            </a:r>
            <a:r>
              <a:rPr lang="en-US" sz="1400" dirty="0"/>
              <a:t>Produce a </a:t>
            </a:r>
            <a:r>
              <a:rPr lang="en-GB" sz="1400" dirty="0"/>
              <a:t>storyboard for each screen showing multimedia elements and interactive features and justify your choices and design decisions.</a:t>
            </a:r>
            <a:endParaRPr lang="en-US" sz="1400" b="1" dirty="0"/>
          </a:p>
          <a:p>
            <a:pPr marL="0" indent="0">
              <a:buNone/>
            </a:pPr>
            <a:r>
              <a:rPr lang="en-US" sz="1400" b="1" dirty="0" smtClean="0"/>
              <a:t>Task </a:t>
            </a:r>
            <a:r>
              <a:rPr lang="en-US" sz="1400" b="1" dirty="0"/>
              <a:t>6 - P2.6 – </a:t>
            </a:r>
            <a:r>
              <a:rPr lang="en-US" sz="1400" dirty="0"/>
              <a:t>Produce a </a:t>
            </a:r>
            <a:r>
              <a:rPr lang="en-GB" sz="1400" dirty="0"/>
              <a:t>digital mood board that illustrates design choices including interactive features and justify your choices and design decisions.</a:t>
            </a:r>
            <a:endParaRPr lang="en-US" sz="1400" b="1" dirty="0"/>
          </a:p>
          <a:p>
            <a:pPr marL="0" indent="0">
              <a:buNone/>
            </a:pPr>
            <a:r>
              <a:rPr lang="en-GB" sz="1400" b="1" dirty="0"/>
              <a:t>Task 7 – M2.1 - </a:t>
            </a:r>
            <a:r>
              <a:rPr lang="en-GB" sz="1400" dirty="0"/>
              <a:t>Evidence should be provided of discarded choices with a justification of decisions made.</a:t>
            </a:r>
          </a:p>
          <a:p>
            <a:pPr marL="0" indent="0">
              <a:buNone/>
            </a:pPr>
            <a:r>
              <a:rPr lang="en-US" sz="1400" b="1" dirty="0" smtClean="0"/>
              <a:t>Task </a:t>
            </a:r>
            <a:r>
              <a:rPr lang="en-US" sz="1400" b="1" dirty="0"/>
              <a:t>8 - P2.6 – </a:t>
            </a:r>
            <a:r>
              <a:rPr lang="en-US" sz="1400" dirty="0"/>
              <a:t>Produce a </a:t>
            </a:r>
            <a:r>
              <a:rPr lang="en-GB" sz="1400" dirty="0"/>
              <a:t>Script plan that illustrates an Action or Motion within your media product and justify your choices and design </a:t>
            </a:r>
            <a:r>
              <a:rPr lang="en-GB" sz="1400" dirty="0" smtClean="0"/>
              <a:t>decisions.</a:t>
            </a:r>
            <a:endParaRPr lang="en-US" sz="1400" b="1" dirty="0" smtClean="0"/>
          </a:p>
          <a:p>
            <a:pPr marL="0" indent="0">
              <a:buNone/>
            </a:pPr>
            <a:r>
              <a:rPr lang="en-GB" sz="1400" b="1" dirty="0" smtClean="0"/>
              <a:t>Task </a:t>
            </a:r>
            <a:r>
              <a:rPr lang="en-GB" sz="1400" b="1" dirty="0"/>
              <a:t>9 – M2.2 – </a:t>
            </a:r>
            <a:r>
              <a:rPr lang="en-GB" sz="1400" dirty="0"/>
              <a:t>Provide Evidence of discarded choices with a justification of decisions made. </a:t>
            </a:r>
          </a:p>
          <a:p>
            <a:pPr marL="0" indent="0">
              <a:buNone/>
            </a:pPr>
            <a:r>
              <a:rPr lang="en-GB" sz="1400" b="1" dirty="0" smtClean="0"/>
              <a:t>Task </a:t>
            </a:r>
            <a:r>
              <a:rPr lang="en-GB" sz="1400" b="1" dirty="0"/>
              <a:t>10 – P2.7</a:t>
            </a:r>
            <a:r>
              <a:rPr lang="en-GB" sz="1400" dirty="0"/>
              <a:t> – Evidence </a:t>
            </a:r>
            <a:r>
              <a:rPr lang="en-GB" sz="1400" b="1" dirty="0"/>
              <a:t>Creating</a:t>
            </a:r>
            <a:r>
              <a:rPr lang="en-GB" sz="1400" dirty="0"/>
              <a:t>, </a:t>
            </a:r>
            <a:r>
              <a:rPr lang="en-GB" sz="1400" b="1" dirty="0"/>
              <a:t>Editing</a:t>
            </a:r>
            <a:r>
              <a:rPr lang="en-GB" sz="1400" dirty="0"/>
              <a:t> and </a:t>
            </a:r>
            <a:r>
              <a:rPr lang="en-GB" sz="1400" b="1" dirty="0"/>
              <a:t>Optimising</a:t>
            </a:r>
            <a:r>
              <a:rPr lang="en-GB" sz="1400" dirty="0"/>
              <a:t> the following elements within the multimedia product (Click on links for individual </a:t>
            </a:r>
            <a:r>
              <a:rPr lang="en-GB" sz="1400" dirty="0" smtClean="0"/>
              <a:t>tasks)</a:t>
            </a:r>
          </a:p>
          <a:p>
            <a:pPr marL="0" indent="0">
              <a:buNone/>
            </a:pPr>
            <a:r>
              <a:rPr lang="en-GB" sz="1400" b="1" dirty="0" smtClean="0"/>
              <a:t>Task </a:t>
            </a:r>
            <a:r>
              <a:rPr lang="en-GB" sz="1400" b="1" dirty="0"/>
              <a:t>11 – P2.8 - </a:t>
            </a:r>
            <a:r>
              <a:rPr lang="en-GB" sz="1400" dirty="0"/>
              <a:t>Present within a table that acknowledges the sources of various different multimedia elements (state the following – name, type, size, source, </a:t>
            </a:r>
            <a:r>
              <a:rPr lang="en-GB" sz="1400" dirty="0" smtClean="0"/>
              <a:t>copyright)</a:t>
            </a:r>
          </a:p>
          <a:p>
            <a:pPr marL="0" indent="0">
              <a:buNone/>
            </a:pPr>
            <a:r>
              <a:rPr lang="en-GB" sz="1400" b="1" dirty="0" smtClean="0"/>
              <a:t>Task </a:t>
            </a:r>
            <a:r>
              <a:rPr lang="en-GB" sz="1400" b="1" dirty="0"/>
              <a:t>12 – P2.9 – </a:t>
            </a:r>
            <a:r>
              <a:rPr lang="en-GB" sz="1400" dirty="0"/>
              <a:t>State the legal and ethical implications of copyright in reference to your collected resources and how this will impact on your decision to use and select these resources.</a:t>
            </a:r>
          </a:p>
        </p:txBody>
      </p:sp>
      <p:sp>
        <p:nvSpPr>
          <p:cNvPr id="3" name="Title 2"/>
          <p:cNvSpPr>
            <a:spLocks noGrp="1"/>
          </p:cNvSpPr>
          <p:nvPr>
            <p:ph type="title"/>
          </p:nvPr>
        </p:nvSpPr>
        <p:spPr>
          <a:xfrm>
            <a:off x="179512" y="188640"/>
            <a:ext cx="8640960" cy="576064"/>
          </a:xfrm>
        </p:spPr>
        <p:txBody>
          <a:bodyPr>
            <a:normAutofit fontScale="90000"/>
          </a:bodyPr>
          <a:lstStyle/>
          <a:p>
            <a:r>
              <a:rPr lang="en-GB" dirty="0" smtClean="0"/>
              <a:t>LO2 - Task List</a:t>
            </a:r>
            <a:endParaRPr lang="en-GB" dirty="0"/>
          </a:p>
        </p:txBody>
      </p:sp>
      <p:sp>
        <p:nvSpPr>
          <p:cNvPr id="4" name="Round Same Side Corner Rectangle 3">
            <a:hlinkClick r:id="rId2" action="ppaction://hlinksldjump"/>
          </p:cNvPr>
          <p:cNvSpPr/>
          <p:nvPr/>
        </p:nvSpPr>
        <p:spPr>
          <a:xfrm>
            <a:off x="996978" y="6572818"/>
            <a:ext cx="1008112" cy="28518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GB" sz="1600" b="1" dirty="0" smtClean="0">
                <a:solidFill>
                  <a:schemeClr val="bg1"/>
                </a:solidFill>
                <a:latin typeface="Calibri" pitchFamily="34" charset="0"/>
                <a:cs typeface="Calibri" pitchFamily="34" charset="0"/>
              </a:rPr>
              <a:t>Scenario</a:t>
            </a:r>
            <a:endParaRPr lang="en-GB" sz="1600" b="1" dirty="0">
              <a:solidFill>
                <a:schemeClr val="bg1"/>
              </a:solidFill>
              <a:latin typeface="Calibri" pitchFamily="34" charset="0"/>
              <a:cs typeface="Calibri" pitchFamily="34" charset="0"/>
            </a:endParaRPr>
          </a:p>
        </p:txBody>
      </p:sp>
      <p:sp>
        <p:nvSpPr>
          <p:cNvPr id="5" name="Round Same Side Corner Rectangle 4">
            <a:hlinkClick r:id="rId3" action="ppaction://hlinksldjump"/>
          </p:cNvPr>
          <p:cNvSpPr/>
          <p:nvPr/>
        </p:nvSpPr>
        <p:spPr>
          <a:xfrm>
            <a:off x="2005090" y="6569968"/>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Criteria</a:t>
            </a:r>
            <a:endParaRPr lang="en-GB" sz="1600" b="1" dirty="0">
              <a:latin typeface="Calibri" pitchFamily="34" charset="0"/>
              <a:cs typeface="Calibri" pitchFamily="34" charset="0"/>
            </a:endParaRPr>
          </a:p>
        </p:txBody>
      </p:sp>
      <p:sp>
        <p:nvSpPr>
          <p:cNvPr id="6" name="Round Same Side Corner Rectangle 5">
            <a:hlinkClick r:id="rId4" action="ppaction://hlinksldjump"/>
          </p:cNvPr>
          <p:cNvSpPr/>
          <p:nvPr/>
        </p:nvSpPr>
        <p:spPr>
          <a:xfrm>
            <a:off x="2869186" y="6569968"/>
            <a:ext cx="86409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Tasks</a:t>
            </a:r>
            <a:endParaRPr lang="en-GB" sz="1600" b="1" dirty="0">
              <a:latin typeface="Calibri" pitchFamily="34" charset="0"/>
              <a:cs typeface="Calibri" pitchFamily="34" charset="0"/>
            </a:endParaRPr>
          </a:p>
        </p:txBody>
      </p:sp>
      <p:sp>
        <p:nvSpPr>
          <p:cNvPr id="7" name="Round Same Side Corner Rectangle 6">
            <a:hlinkClick r:id="rId4" action="ppaction://hlinksldjump"/>
          </p:cNvPr>
          <p:cNvSpPr/>
          <p:nvPr/>
        </p:nvSpPr>
        <p:spPr>
          <a:xfrm>
            <a:off x="7765730" y="6569968"/>
            <a:ext cx="1359768" cy="288032"/>
          </a:xfrm>
          <a:prstGeom prst="round2SameRect">
            <a:avLst/>
          </a:prstGeom>
        </p:spPr>
        <p:style>
          <a:lnRef idx="2">
            <a:schemeClr val="accent6"/>
          </a:lnRef>
          <a:fillRef idx="1">
            <a:schemeClr val="lt1"/>
          </a:fillRef>
          <a:effectRef idx="0">
            <a:schemeClr val="accent6"/>
          </a:effectRef>
          <a:fontRef idx="minor">
            <a:schemeClr val="dk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solidFill>
                  <a:schemeClr val="tx1"/>
                </a:solidFill>
                <a:latin typeface="Calibri" pitchFamily="34" charset="0"/>
                <a:cs typeface="Calibri" pitchFamily="34" charset="0"/>
              </a:rPr>
              <a:t>Assessment</a:t>
            </a:r>
            <a:endParaRPr lang="en-GB" sz="1600" b="1" dirty="0">
              <a:solidFill>
                <a:schemeClr val="tx1"/>
              </a:solidFill>
              <a:latin typeface="Calibri" pitchFamily="34" charset="0"/>
              <a:cs typeface="Calibri" pitchFamily="34" charset="0"/>
            </a:endParaRPr>
          </a:p>
        </p:txBody>
      </p:sp>
      <p:sp>
        <p:nvSpPr>
          <p:cNvPr id="8" name="Round Same Side Corner Rectangle 7">
            <a:hlinkClick r:id="rId5" action="ppaction://hlinksldjump"/>
          </p:cNvPr>
          <p:cNvSpPr/>
          <p:nvPr/>
        </p:nvSpPr>
        <p:spPr>
          <a:xfrm>
            <a:off x="3733282"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1</a:t>
            </a:r>
            <a:endParaRPr lang="en-GB" sz="1600" b="1" dirty="0">
              <a:latin typeface="Calibri" pitchFamily="34" charset="0"/>
              <a:cs typeface="Calibri" pitchFamily="34" charset="0"/>
            </a:endParaRPr>
          </a:p>
        </p:txBody>
      </p:sp>
      <p:sp>
        <p:nvSpPr>
          <p:cNvPr id="9" name="Round Same Side Corner Rectangle 8">
            <a:hlinkClick r:id="rId6" action="ppaction://hlinksldjump"/>
          </p:cNvPr>
          <p:cNvSpPr/>
          <p:nvPr/>
        </p:nvSpPr>
        <p:spPr>
          <a:xfrm>
            <a:off x="4237338"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2</a:t>
            </a:r>
            <a:endParaRPr lang="en-GB" sz="1600" b="1" dirty="0">
              <a:latin typeface="Calibri" pitchFamily="34" charset="0"/>
              <a:cs typeface="Calibri" pitchFamily="34" charset="0"/>
            </a:endParaRPr>
          </a:p>
        </p:txBody>
      </p:sp>
      <p:sp>
        <p:nvSpPr>
          <p:cNvPr id="10" name="Round Same Side Corner Rectangle 9">
            <a:hlinkClick r:id="" action="ppaction://noaction"/>
          </p:cNvPr>
          <p:cNvSpPr/>
          <p:nvPr/>
        </p:nvSpPr>
        <p:spPr>
          <a:xfrm>
            <a:off x="4741394"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3</a:t>
            </a:r>
            <a:endParaRPr lang="en-GB" sz="1600" b="1" dirty="0">
              <a:latin typeface="Calibri" pitchFamily="34" charset="0"/>
              <a:cs typeface="Calibri" pitchFamily="34" charset="0"/>
            </a:endParaRPr>
          </a:p>
        </p:txBody>
      </p:sp>
      <p:sp>
        <p:nvSpPr>
          <p:cNvPr id="11" name="Round Same Side Corner Rectangle 10">
            <a:hlinkClick r:id="" action="ppaction://noaction"/>
          </p:cNvPr>
          <p:cNvSpPr/>
          <p:nvPr/>
        </p:nvSpPr>
        <p:spPr>
          <a:xfrm>
            <a:off x="5245450"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4</a:t>
            </a:r>
            <a:endParaRPr lang="en-GB" sz="1600" b="1" dirty="0">
              <a:latin typeface="Calibri" pitchFamily="34" charset="0"/>
              <a:cs typeface="Calibri" pitchFamily="34" charset="0"/>
            </a:endParaRPr>
          </a:p>
        </p:txBody>
      </p:sp>
      <p:sp>
        <p:nvSpPr>
          <p:cNvPr id="12" name="Round Same Side Corner Rectangle 11">
            <a:hlinkClick r:id="" action="ppaction://noaction"/>
          </p:cNvPr>
          <p:cNvSpPr/>
          <p:nvPr/>
        </p:nvSpPr>
        <p:spPr>
          <a:xfrm>
            <a:off x="5749506"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5</a:t>
            </a:r>
            <a:endParaRPr lang="en-GB" sz="1600" b="1" dirty="0">
              <a:latin typeface="Calibri" pitchFamily="34" charset="0"/>
              <a:cs typeface="Calibri" pitchFamily="34" charset="0"/>
            </a:endParaRPr>
          </a:p>
        </p:txBody>
      </p:sp>
      <p:sp>
        <p:nvSpPr>
          <p:cNvPr id="13" name="Round Same Side Corner Rectangle 12">
            <a:hlinkClick r:id="" action="ppaction://noaction"/>
          </p:cNvPr>
          <p:cNvSpPr/>
          <p:nvPr/>
        </p:nvSpPr>
        <p:spPr>
          <a:xfrm>
            <a:off x="6253562"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6</a:t>
            </a:r>
            <a:endParaRPr lang="en-GB" sz="1600" b="1" dirty="0">
              <a:latin typeface="Calibri" pitchFamily="34" charset="0"/>
              <a:cs typeface="Calibri" pitchFamily="34" charset="0"/>
            </a:endParaRPr>
          </a:p>
        </p:txBody>
      </p:sp>
      <p:sp>
        <p:nvSpPr>
          <p:cNvPr id="14" name="Round Same Side Corner Rectangle 13">
            <a:hlinkClick r:id="" action="ppaction://noaction"/>
          </p:cNvPr>
          <p:cNvSpPr/>
          <p:nvPr/>
        </p:nvSpPr>
        <p:spPr>
          <a:xfrm>
            <a:off x="6757618"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7</a:t>
            </a:r>
            <a:endParaRPr lang="en-GB" sz="1600" b="1" dirty="0">
              <a:latin typeface="Calibri" pitchFamily="34" charset="0"/>
              <a:cs typeface="Calibri" pitchFamily="34" charset="0"/>
            </a:endParaRPr>
          </a:p>
        </p:txBody>
      </p:sp>
      <p:sp>
        <p:nvSpPr>
          <p:cNvPr id="15" name="Round Same Side Corner Rectangle 14">
            <a:hlinkClick r:id="" action="ppaction://noaction"/>
          </p:cNvPr>
          <p:cNvSpPr/>
          <p:nvPr/>
        </p:nvSpPr>
        <p:spPr>
          <a:xfrm>
            <a:off x="7261674"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a:latin typeface="Calibri" pitchFamily="34" charset="0"/>
                <a:cs typeface="Calibri" pitchFamily="34" charset="0"/>
              </a:rPr>
              <a:t>8</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5536" y="1052736"/>
            <a:ext cx="8424936" cy="5400600"/>
          </a:xfrm>
        </p:spPr>
        <p:txBody>
          <a:bodyPr>
            <a:noAutofit/>
          </a:bodyPr>
          <a:lstStyle/>
          <a:p>
            <a:pPr marL="109728" indent="0">
              <a:buNone/>
            </a:pPr>
            <a:r>
              <a:rPr lang="en-GB" sz="1800" b="1" dirty="0" smtClean="0"/>
              <a:t>P2</a:t>
            </a:r>
            <a:r>
              <a:rPr lang="en-GB" sz="1800" dirty="0" smtClean="0"/>
              <a:t> – You should outline </a:t>
            </a:r>
            <a:r>
              <a:rPr lang="en-GB" sz="1800" dirty="0"/>
              <a:t>ideas need to be generated for an interactive media product working within appropriate conventions. A set scenario can be given to learners but it is essential there is enough scope to allow creativity. Alternatively briefs can be agreed on an individual basis. This must include at least 10 pages/screens, and the learner must discuss where their ideas came from, the content they plan to include, the published format, sources of assets and appropriate legal factors. This could be evidenced using mind maps, mood boards, storyboards and learners must include a navigation map and identify the scripts to be used. Learners can be provided with some assistance when outlining their ideas. Assistance could be as a result of tutor feedback. </a:t>
            </a:r>
            <a:endParaRPr lang="en-GB" sz="1800" dirty="0" smtClean="0"/>
          </a:p>
          <a:p>
            <a:pPr marL="109728" indent="0">
              <a:buNone/>
            </a:pPr>
            <a:r>
              <a:rPr lang="en-GB" sz="1800" b="1" dirty="0" smtClean="0"/>
              <a:t>M2</a:t>
            </a:r>
            <a:r>
              <a:rPr lang="en-GB" sz="1800" dirty="0" smtClean="0"/>
              <a:t> – This is </a:t>
            </a:r>
            <a:r>
              <a:rPr lang="en-GB" sz="1800" dirty="0"/>
              <a:t>an extension of P2, learners must produce more detailed annotated designs and layouts for an interactive media product to meet the client’s needs. The storyboards and other supporting material must be to a standard where they could be given to another individual to make (and they would be able to). It should include ideas that were rejected after consideration. The client and user needs, and design ideas considered should be fully explained. </a:t>
            </a:r>
            <a:endParaRPr lang="en-GB" sz="1800" dirty="0" smtClean="0">
              <a:latin typeface="Arial" pitchFamily="34" charset="0"/>
              <a:cs typeface="Arial" pitchFamily="34" charset="0"/>
            </a:endParaRPr>
          </a:p>
        </p:txBody>
      </p:sp>
      <p:sp>
        <p:nvSpPr>
          <p:cNvPr id="3" name="Title 2"/>
          <p:cNvSpPr>
            <a:spLocks noGrp="1"/>
          </p:cNvSpPr>
          <p:nvPr>
            <p:ph type="title"/>
          </p:nvPr>
        </p:nvSpPr>
        <p:spPr>
          <a:xfrm>
            <a:off x="446856" y="116632"/>
            <a:ext cx="8229600" cy="850106"/>
          </a:xfrm>
        </p:spPr>
        <p:txBody>
          <a:bodyPr/>
          <a:lstStyle/>
          <a:p>
            <a:r>
              <a:rPr lang="en-GB" dirty="0" smtClean="0"/>
              <a:t>Assessment Criteria P2 and M2</a:t>
            </a:r>
            <a:endParaRPr lang="en-GB"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908720"/>
            <a:ext cx="8712968" cy="5616623"/>
          </a:xfrm>
        </p:spPr>
        <p:txBody>
          <a:bodyPr>
            <a:noAutofit/>
          </a:bodyPr>
          <a:lstStyle/>
          <a:p>
            <a:r>
              <a:rPr lang="en-GB" sz="1360" dirty="0" smtClean="0"/>
              <a:t>Learners </a:t>
            </a:r>
            <a:r>
              <a:rPr lang="en-GB" sz="1360" dirty="0"/>
              <a:t>should then be taught the principles of creating a media product and the production process to include the conceptualisation, design, implementation, testing, review and evaluation. As small groups they should be given scenarios enabling them to conceptualise an interactive media product, to then consider and discuss the design and implementation options which should include the media elements, purpose and interactivity and control. Group review helps at this stage to identify gaps, or improvements. </a:t>
            </a:r>
          </a:p>
          <a:p>
            <a:r>
              <a:rPr lang="en-GB" sz="1360" dirty="0"/>
              <a:t>Learners can look at various examples of design documents and practice their creation as exercises such as group: </a:t>
            </a:r>
          </a:p>
          <a:p>
            <a:pPr lvl="1"/>
            <a:r>
              <a:rPr lang="en-GB" sz="1360" dirty="0" smtClean="0"/>
              <a:t>brainstorming </a:t>
            </a:r>
            <a:endParaRPr lang="en-GB" sz="1360" dirty="0"/>
          </a:p>
          <a:p>
            <a:pPr lvl="1"/>
            <a:r>
              <a:rPr lang="en-GB" sz="1360" dirty="0" smtClean="0"/>
              <a:t>mood </a:t>
            </a:r>
            <a:r>
              <a:rPr lang="en-GB" sz="1360" dirty="0"/>
              <a:t>boards </a:t>
            </a:r>
          </a:p>
          <a:p>
            <a:pPr lvl="1"/>
            <a:r>
              <a:rPr lang="en-GB" sz="1360" dirty="0" smtClean="0"/>
              <a:t>navigation </a:t>
            </a:r>
            <a:r>
              <a:rPr lang="en-GB" sz="1360" dirty="0"/>
              <a:t>map (showing how the pages link together) </a:t>
            </a:r>
          </a:p>
          <a:p>
            <a:pPr lvl="1"/>
            <a:r>
              <a:rPr lang="en-GB" sz="1360" dirty="0" smtClean="0"/>
              <a:t>scripts </a:t>
            </a:r>
            <a:r>
              <a:rPr lang="en-GB" sz="1360" dirty="0"/>
              <a:t>(used for interaction e.g. Lingo, ActionScript) </a:t>
            </a:r>
          </a:p>
          <a:p>
            <a:pPr lvl="1"/>
            <a:r>
              <a:rPr lang="en-GB" sz="1360" dirty="0" smtClean="0"/>
              <a:t>storyboards </a:t>
            </a:r>
            <a:r>
              <a:rPr lang="en-GB" sz="1360" dirty="0"/>
              <a:t>(showing the layout of pages, considering use of sounds, animation, interactivity). </a:t>
            </a:r>
          </a:p>
          <a:p>
            <a:r>
              <a:rPr lang="en-GB" sz="1360" dirty="0"/>
              <a:t>This can then be refined with the learners working in smaller groups and sharing their work. The key aspects of this can be taught using a variety of methods such as tutor led demonstration, step-by-step tutorials, or video tutorials. Design documents should be produced for products clearly documenting where ideas came from, to be included, the format for publishing, and sources of assets. </a:t>
            </a:r>
          </a:p>
          <a:p>
            <a:r>
              <a:rPr lang="en-GB" sz="1360" dirty="0"/>
              <a:t>Learners should also consider the impact of copyright on sourced material e.g. using images, videos from the Internet. This could be covered by looking at case studies of where content has been used without seeking permission to ensure that they comply with legislation when creating their own products. Appropriate legal factors should be discussed within the group to include using music downloads, and the use of images and consideration to be given within the final product. </a:t>
            </a:r>
          </a:p>
        </p:txBody>
      </p:sp>
      <p:sp>
        <p:nvSpPr>
          <p:cNvPr id="3" name="Title 2"/>
          <p:cNvSpPr>
            <a:spLocks noGrp="1"/>
          </p:cNvSpPr>
          <p:nvPr>
            <p:ph type="title"/>
          </p:nvPr>
        </p:nvSpPr>
        <p:spPr>
          <a:xfrm>
            <a:off x="230832" y="116632"/>
            <a:ext cx="8733656" cy="720080"/>
          </a:xfrm>
        </p:spPr>
        <p:txBody>
          <a:bodyPr>
            <a:normAutofit/>
          </a:bodyPr>
          <a:lstStyle/>
          <a:p>
            <a:r>
              <a:rPr lang="en-GB" sz="2400" dirty="0"/>
              <a:t>LO2 - Be able to devise an interactive media product </a:t>
            </a:r>
          </a:p>
        </p:txBody>
      </p:sp>
    </p:spTree>
    <p:extLst>
      <p:ext uri="{BB962C8B-B14F-4D97-AF65-F5344CB8AC3E}">
        <p14:creationId xmlns:p14="http://schemas.microsoft.com/office/powerpoint/2010/main" val="174258039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692696"/>
            <a:ext cx="8839200" cy="5257800"/>
          </a:xfrm>
        </p:spPr>
        <p:txBody>
          <a:bodyPr>
            <a:noAutofit/>
          </a:bodyPr>
          <a:lstStyle/>
          <a:p>
            <a:pPr marL="0" indent="0">
              <a:buNone/>
            </a:pPr>
            <a:r>
              <a:rPr lang="en-GB" sz="2000" dirty="0" smtClean="0"/>
              <a:t>The product development manager has approached you to work on a new product that Cube Systems Limited is looking to develop for the </a:t>
            </a:r>
            <a:r>
              <a:rPr lang="en-GB" sz="2000" b="1" dirty="0" smtClean="0"/>
              <a:t>education market</a:t>
            </a:r>
            <a:r>
              <a:rPr lang="en-GB" sz="2000" dirty="0" smtClean="0"/>
              <a:t>. The company has decided that it should use its expertise to produce a range of </a:t>
            </a:r>
            <a:r>
              <a:rPr lang="en-GB" sz="2000" b="1" dirty="0" smtClean="0"/>
              <a:t>interactive teaching and learning materials </a:t>
            </a:r>
            <a:r>
              <a:rPr lang="en-GB" sz="2000" dirty="0" smtClean="0"/>
              <a:t>for use in schools all over the country.</a:t>
            </a:r>
          </a:p>
          <a:p>
            <a:r>
              <a:rPr lang="en-GB" sz="1800" dirty="0" smtClean="0"/>
              <a:t>These products can cover a range of appropriate topics for school use. They will contain a range of:</a:t>
            </a:r>
          </a:p>
          <a:p>
            <a:pPr lvl="1"/>
            <a:r>
              <a:rPr lang="en-GB" sz="1800" dirty="0" smtClean="0"/>
              <a:t>multimedia elements </a:t>
            </a:r>
            <a:r>
              <a:rPr lang="en-GB" sz="1800" b="1" dirty="0" smtClean="0"/>
              <a:t>(text, images and graphics, animation, sound, audio and video)</a:t>
            </a:r>
            <a:r>
              <a:rPr lang="en-GB" sz="1800" dirty="0" smtClean="0"/>
              <a:t> </a:t>
            </a:r>
          </a:p>
          <a:p>
            <a:pPr lvl="1"/>
            <a:r>
              <a:rPr lang="en-GB" sz="1800" dirty="0" smtClean="0"/>
              <a:t>multimedia effects</a:t>
            </a:r>
          </a:p>
          <a:p>
            <a:pPr lvl="1"/>
            <a:r>
              <a:rPr lang="en-GB" sz="1800" dirty="0" smtClean="0"/>
              <a:t>interactive features </a:t>
            </a:r>
            <a:r>
              <a:rPr lang="en-GB" sz="1800" b="1" dirty="0" smtClean="0"/>
              <a:t>(navigation system, interactive game and alternative pathways included)</a:t>
            </a:r>
          </a:p>
          <a:p>
            <a:r>
              <a:rPr lang="en-GB" sz="1800" dirty="0" smtClean="0"/>
              <a:t>This new product will need to be:</a:t>
            </a:r>
          </a:p>
          <a:p>
            <a:pPr lvl="1"/>
            <a:r>
              <a:rPr lang="en-GB" sz="1800" b="1" dirty="0" smtClean="0"/>
              <a:t>easy-to-use </a:t>
            </a:r>
            <a:r>
              <a:rPr lang="en-GB" sz="1800" dirty="0" smtClean="0"/>
              <a:t>and should be </a:t>
            </a:r>
            <a:r>
              <a:rPr lang="en-GB" sz="1800" b="1" dirty="0" smtClean="0"/>
              <a:t>motivating for its target audience</a:t>
            </a:r>
            <a:endParaRPr lang="en-GB" sz="1800" dirty="0" smtClean="0"/>
          </a:p>
          <a:p>
            <a:pPr lvl="1"/>
            <a:r>
              <a:rPr lang="en-GB" sz="1800" b="1" dirty="0" smtClean="0"/>
              <a:t>informative/educational </a:t>
            </a:r>
            <a:r>
              <a:rPr lang="en-GB" sz="1800" dirty="0" smtClean="0"/>
              <a:t>in what it aims to do</a:t>
            </a:r>
          </a:p>
          <a:p>
            <a:r>
              <a:rPr lang="en-GB" sz="1800" dirty="0" smtClean="0"/>
              <a:t>Ultimately the product will consist of many different multimedia products covering a wide range of topics that will be bundled together to sell to schools and teachers, as well as directly to students.</a:t>
            </a:r>
          </a:p>
          <a:p>
            <a:endParaRPr lang="en-GB" sz="1800" dirty="0"/>
          </a:p>
        </p:txBody>
      </p:sp>
      <p:pic>
        <p:nvPicPr>
          <p:cNvPr id="10" name="Picture 9" descr="right.gif">
            <a:hlinkClick r:id="rId2" action="ppaction://hlinksldjump"/>
          </p:cNvPr>
          <p:cNvPicPr>
            <a:picLocks noChangeAspect="1"/>
          </p:cNvPicPr>
          <p:nvPr/>
        </p:nvPicPr>
        <p:blipFill>
          <a:blip r:embed="rId3" cstate="print"/>
          <a:stretch>
            <a:fillRect/>
          </a:stretch>
        </p:blipFill>
        <p:spPr>
          <a:xfrm>
            <a:off x="8727504" y="6432376"/>
            <a:ext cx="381000" cy="381000"/>
          </a:xfrm>
          <a:prstGeom prst="rect">
            <a:avLst/>
          </a:prstGeom>
        </p:spPr>
      </p:pic>
      <p:sp>
        <p:nvSpPr>
          <p:cNvPr id="16" name="Title 1"/>
          <p:cNvSpPr txBox="1">
            <a:spLocks/>
          </p:cNvSpPr>
          <p:nvPr/>
        </p:nvSpPr>
        <p:spPr>
          <a:xfrm>
            <a:off x="228600" y="188640"/>
            <a:ext cx="8807896" cy="360040"/>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sz="40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r>
              <a:rPr lang="en-GB" sz="2000" smtClean="0"/>
              <a:t>LO2 - Be able to devise an interactive media product – Product Brief</a:t>
            </a:r>
            <a:endParaRPr lang="en-US" sz="2000" dirty="0"/>
          </a:p>
        </p:txBody>
      </p:sp>
    </p:spTree>
    <p:extLst>
      <p:ext uri="{BB962C8B-B14F-4D97-AF65-F5344CB8AC3E}">
        <p14:creationId xmlns:p14="http://schemas.microsoft.com/office/powerpoint/2010/main" val="228190549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692696"/>
            <a:ext cx="8839200" cy="5257800"/>
          </a:xfrm>
        </p:spPr>
        <p:txBody>
          <a:bodyPr>
            <a:noAutofit/>
          </a:bodyPr>
          <a:lstStyle/>
          <a:p>
            <a:r>
              <a:rPr lang="en-GB" sz="2000" dirty="0" smtClean="0"/>
              <a:t>The company has not specified the software that has to be sued as they are prepared to invest in appropriate software should the prototype be a success. All that they have insisted is that the end product can be used without the need for specialist software to run it.</a:t>
            </a:r>
          </a:p>
          <a:p>
            <a:r>
              <a:rPr lang="en-GB" sz="2000" dirty="0"/>
              <a:t>The first stage of creating an interactive media product is to specify the needs of the client in terms of purpose, audience, content and final output. You have been hired to make an interactive product of your choice, the goal of this product is to meet the multimedia needs of a client. This will need to include a minimum of 10 pages, slides or screens. You can use any multimedia creation package from Flash to Mediator to make this product. Images for this will need to be sourced. </a:t>
            </a:r>
          </a:p>
          <a:p>
            <a:pPr marL="109728" indent="0">
              <a:buNone/>
            </a:pPr>
            <a:r>
              <a:rPr lang="en-GB" sz="2000" b="1" dirty="0" smtClean="0"/>
              <a:t>Task 1 – P2.1 – </a:t>
            </a:r>
            <a:r>
              <a:rPr lang="en-GB" sz="2000" dirty="0" smtClean="0"/>
              <a:t>Identify the Purpose, Audience, Audience Needs, Content and Format for your Multimedia Product.</a:t>
            </a:r>
          </a:p>
          <a:p>
            <a:pPr marL="109728" indent="0">
              <a:buNone/>
            </a:pPr>
            <a:endParaRPr lang="en-GB" sz="2000" dirty="0"/>
          </a:p>
          <a:p>
            <a:endParaRPr lang="en-GB" sz="2000" dirty="0" smtClean="0"/>
          </a:p>
        </p:txBody>
      </p:sp>
      <p:sp>
        <p:nvSpPr>
          <p:cNvPr id="2" name="Title 1"/>
          <p:cNvSpPr>
            <a:spLocks noGrp="1"/>
          </p:cNvSpPr>
          <p:nvPr>
            <p:ph type="title"/>
          </p:nvPr>
        </p:nvSpPr>
        <p:spPr>
          <a:xfrm>
            <a:off x="228600" y="188640"/>
            <a:ext cx="8807896" cy="360040"/>
          </a:xfrm>
        </p:spPr>
        <p:txBody>
          <a:bodyPr>
            <a:noAutofit/>
          </a:bodyPr>
          <a:lstStyle/>
          <a:p>
            <a:r>
              <a:rPr lang="en-GB" sz="2000" dirty="0"/>
              <a:t>LO2 - Be able to devise an interactive media </a:t>
            </a:r>
            <a:r>
              <a:rPr lang="en-GB" sz="2000" dirty="0" smtClean="0"/>
              <a:t>product – Product Brief</a:t>
            </a:r>
            <a:endParaRPr lang="en-US" sz="2000" b="1" dirty="0"/>
          </a:p>
        </p:txBody>
      </p:sp>
      <p:graphicFrame>
        <p:nvGraphicFramePr>
          <p:cNvPr id="4" name="Table 3"/>
          <p:cNvGraphicFramePr>
            <a:graphicFrameLocks noGrp="1"/>
          </p:cNvGraphicFramePr>
          <p:nvPr>
            <p:extLst>
              <p:ext uri="{D42A27DB-BD31-4B8C-83A1-F6EECF244321}">
                <p14:modId xmlns:p14="http://schemas.microsoft.com/office/powerpoint/2010/main" val="65663075"/>
              </p:ext>
            </p:extLst>
          </p:nvPr>
        </p:nvGraphicFramePr>
        <p:xfrm>
          <a:off x="215009" y="5661248"/>
          <a:ext cx="8677471" cy="606936"/>
        </p:xfrm>
        <a:graphic>
          <a:graphicData uri="http://schemas.openxmlformats.org/drawingml/2006/table">
            <a:tbl>
              <a:tblPr firstRow="1" bandRow="1">
                <a:tableStyleId>{5C22544A-7EE6-4342-B048-85BDC9FD1C3A}</a:tableStyleId>
              </a:tblPr>
              <a:tblGrid>
                <a:gridCol w="1364109"/>
                <a:gridCol w="3100388"/>
                <a:gridCol w="2016224"/>
                <a:gridCol w="1080120"/>
                <a:gridCol w="1116630"/>
              </a:tblGrid>
              <a:tr h="60693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600" dirty="0" smtClean="0"/>
                        <a:t>Client needs</a:t>
                      </a:r>
                      <a:endParaRPr lang="en-GB" sz="16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600" dirty="0" smtClean="0"/>
                        <a:t>Target audience (primary, secondary, tertiary)</a:t>
                      </a:r>
                      <a:endParaRPr lang="en-GB" sz="16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600" dirty="0" smtClean="0"/>
                        <a:t>Target audience needs</a:t>
                      </a:r>
                      <a:endParaRPr lang="en-GB" sz="16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600" dirty="0" smtClean="0"/>
                        <a:t>Content </a:t>
                      </a:r>
                    </a:p>
                    <a:p>
                      <a:pPr algn="ctr"/>
                      <a:endParaRPr lang="en-GB" sz="16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600" dirty="0" smtClean="0"/>
                        <a:t>Format. </a:t>
                      </a:r>
                    </a:p>
                    <a:p>
                      <a:pPr algn="ctr"/>
                      <a:endParaRPr lang="en-GB" sz="1600" dirty="0"/>
                    </a:p>
                  </a:txBody>
                  <a:tcPr/>
                </a:tc>
              </a:tr>
            </a:tbl>
          </a:graphicData>
        </a:graphic>
      </p:graphicFrame>
    </p:spTree>
    <p:extLst>
      <p:ext uri="{BB962C8B-B14F-4D97-AF65-F5344CB8AC3E}">
        <p14:creationId xmlns:p14="http://schemas.microsoft.com/office/powerpoint/2010/main" val="1754809333"/>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6981" y="4509120"/>
            <a:ext cx="8589640" cy="1872208"/>
          </a:xfrm>
        </p:spPr>
        <p:txBody>
          <a:bodyPr>
            <a:normAutofit fontScale="85000" lnSpcReduction="10000"/>
          </a:bodyPr>
          <a:lstStyle/>
          <a:p>
            <a:pPr marL="0" indent="0">
              <a:buNone/>
            </a:pPr>
            <a:r>
              <a:rPr lang="en-US" sz="2000" dirty="0" smtClean="0"/>
              <a:t>In order to be able to hand over the project to a designer, the company wants you to create a series of plans that will benefit the production process. The first of these is a Navigation Map. This is a diagram of how the multimedia product will move from one slide to another. A good product should have alternative navigation methods, a return to menu link, back and forward or a menu.</a:t>
            </a:r>
          </a:p>
          <a:p>
            <a:pPr marL="0" indent="0">
              <a:buNone/>
            </a:pPr>
            <a:r>
              <a:rPr lang="en-US" sz="2000" b="1" dirty="0" smtClean="0"/>
              <a:t>Task 2 – P2.2 – </a:t>
            </a:r>
            <a:r>
              <a:rPr lang="en-GB" sz="2000" dirty="0" smtClean="0"/>
              <a:t>Create a Navigation Map showing alternative pathways between screens and justify your design decisions.</a:t>
            </a:r>
            <a:endParaRPr lang="en-US" sz="2000" b="1" dirty="0" smtClean="0"/>
          </a:p>
        </p:txBody>
      </p:sp>
      <p:sp>
        <p:nvSpPr>
          <p:cNvPr id="5" name="Rectangle 4"/>
          <p:cNvSpPr/>
          <p:nvPr/>
        </p:nvSpPr>
        <p:spPr>
          <a:xfrm>
            <a:off x="5508104" y="851532"/>
            <a:ext cx="3071834" cy="1200329"/>
          </a:xfrm>
          <a:prstGeom prst="rect">
            <a:avLst/>
          </a:prstGeom>
          <a:ln>
            <a:solidFill>
              <a:schemeClr val="tx1"/>
            </a:solidFill>
          </a:ln>
        </p:spPr>
        <p:txBody>
          <a:bodyPr wrap="square">
            <a:spAutoFit/>
          </a:bodyPr>
          <a:lstStyle/>
          <a:p>
            <a:r>
              <a:rPr lang="en-US" b="1" dirty="0" smtClean="0">
                <a:latin typeface="Calibri" pitchFamily="34" charset="0"/>
                <a:cs typeface="Calibri" pitchFamily="34" charset="0"/>
              </a:rPr>
              <a:t>Think about:</a:t>
            </a:r>
          </a:p>
          <a:p>
            <a:pPr marL="342900" indent="-342900">
              <a:buFont typeface="Wingdings" pitchFamily="2" charset="2"/>
              <a:buChar char="Ø"/>
            </a:pPr>
            <a:r>
              <a:rPr lang="en-US" dirty="0" smtClean="0">
                <a:latin typeface="Calibri" pitchFamily="34" charset="0"/>
                <a:cs typeface="Calibri" pitchFamily="34" charset="0"/>
              </a:rPr>
              <a:t>Sitemap </a:t>
            </a:r>
          </a:p>
          <a:p>
            <a:pPr marL="342900" indent="-342900">
              <a:buFont typeface="Wingdings" pitchFamily="2" charset="2"/>
              <a:buChar char="Ø"/>
            </a:pPr>
            <a:r>
              <a:rPr lang="en-US" dirty="0" smtClean="0">
                <a:latin typeface="Calibri" pitchFamily="34" charset="0"/>
                <a:cs typeface="Calibri" pitchFamily="34" charset="0"/>
              </a:rPr>
              <a:t>Navigation </a:t>
            </a:r>
          </a:p>
          <a:p>
            <a:pPr marL="342900" indent="-342900">
              <a:buFont typeface="Wingdings" pitchFamily="2" charset="2"/>
              <a:buChar char="Ø"/>
            </a:pPr>
            <a:r>
              <a:rPr lang="en-US" dirty="0" smtClean="0">
                <a:latin typeface="Calibri" pitchFamily="34" charset="0"/>
                <a:cs typeface="Calibri" pitchFamily="34" charset="0"/>
              </a:rPr>
              <a:t>Alternative pathways </a:t>
            </a:r>
          </a:p>
        </p:txBody>
      </p:sp>
      <p:grpSp>
        <p:nvGrpSpPr>
          <p:cNvPr id="4" name="Group 24"/>
          <p:cNvGrpSpPr/>
          <p:nvPr/>
        </p:nvGrpSpPr>
        <p:grpSpPr>
          <a:xfrm>
            <a:off x="539551" y="908720"/>
            <a:ext cx="4716463" cy="3170238"/>
            <a:chOff x="539551" y="1556793"/>
            <a:chExt cx="4716463" cy="3170238"/>
          </a:xfrm>
        </p:grpSpPr>
        <p:sp>
          <p:nvSpPr>
            <p:cNvPr id="6" name="Rectangle 4"/>
            <p:cNvSpPr>
              <a:spLocks noChangeArrowheads="1"/>
            </p:cNvSpPr>
            <p:nvPr/>
          </p:nvSpPr>
          <p:spPr bwMode="auto">
            <a:xfrm>
              <a:off x="2158801" y="1556793"/>
              <a:ext cx="1368425" cy="720725"/>
            </a:xfrm>
            <a:prstGeom prst="rect">
              <a:avLst/>
            </a:prstGeom>
            <a:solidFill>
              <a:schemeClr val="accent1"/>
            </a:solidFill>
            <a:ln w="9525">
              <a:solidFill>
                <a:schemeClr val="tx1"/>
              </a:solidFill>
              <a:miter lim="800000"/>
              <a:headEnd/>
              <a:tailEnd/>
            </a:ln>
          </p:spPr>
          <p:txBody>
            <a:bodyPr wrap="none" anchor="ctr"/>
            <a:lstStyle/>
            <a:p>
              <a:pPr algn="ctr"/>
              <a:r>
                <a:rPr lang="en-GB" sz="1400" dirty="0" smtClean="0"/>
                <a:t>1 - Home </a:t>
              </a:r>
              <a:r>
                <a:rPr lang="en-GB" sz="1400" dirty="0"/>
                <a:t>/ </a:t>
              </a:r>
            </a:p>
            <a:p>
              <a:pPr algn="ctr"/>
              <a:r>
                <a:rPr lang="en-GB" sz="1400" dirty="0" smtClean="0"/>
                <a:t>About / Menu</a:t>
              </a:r>
              <a:endParaRPr lang="en-GB" sz="1400" dirty="0"/>
            </a:p>
          </p:txBody>
        </p:sp>
        <p:sp>
          <p:nvSpPr>
            <p:cNvPr id="7" name="Rectangle 5"/>
            <p:cNvSpPr>
              <a:spLocks noChangeArrowheads="1"/>
            </p:cNvSpPr>
            <p:nvPr/>
          </p:nvSpPr>
          <p:spPr bwMode="auto">
            <a:xfrm>
              <a:off x="539551" y="2780756"/>
              <a:ext cx="1368425" cy="720725"/>
            </a:xfrm>
            <a:prstGeom prst="rect">
              <a:avLst/>
            </a:prstGeom>
            <a:solidFill>
              <a:schemeClr val="accent1"/>
            </a:solidFill>
            <a:ln w="9525">
              <a:solidFill>
                <a:schemeClr val="tx1"/>
              </a:solidFill>
              <a:miter lim="800000"/>
              <a:headEnd/>
              <a:tailEnd/>
            </a:ln>
          </p:spPr>
          <p:txBody>
            <a:bodyPr wrap="none" anchor="ctr"/>
            <a:lstStyle/>
            <a:p>
              <a:pPr algn="ctr"/>
              <a:r>
                <a:rPr lang="en-GB" sz="1400" dirty="0" smtClean="0"/>
                <a:t>2- Interactive </a:t>
              </a:r>
            </a:p>
            <a:p>
              <a:pPr algn="ctr"/>
              <a:r>
                <a:rPr lang="en-GB" sz="1400" dirty="0" smtClean="0"/>
                <a:t>human </a:t>
              </a:r>
            </a:p>
            <a:p>
              <a:pPr algn="ctr"/>
              <a:r>
                <a:rPr lang="en-GB" sz="1400" dirty="0" smtClean="0"/>
                <a:t>body</a:t>
              </a:r>
            </a:p>
          </p:txBody>
        </p:sp>
        <p:sp>
          <p:nvSpPr>
            <p:cNvPr id="8" name="Rectangle 6"/>
            <p:cNvSpPr>
              <a:spLocks noChangeArrowheads="1"/>
            </p:cNvSpPr>
            <p:nvPr/>
          </p:nvSpPr>
          <p:spPr bwMode="auto">
            <a:xfrm>
              <a:off x="2158801" y="2780756"/>
              <a:ext cx="1368425" cy="720725"/>
            </a:xfrm>
            <a:prstGeom prst="rect">
              <a:avLst/>
            </a:prstGeom>
            <a:solidFill>
              <a:schemeClr val="accent1"/>
            </a:solidFill>
            <a:ln w="9525">
              <a:solidFill>
                <a:schemeClr val="tx1"/>
              </a:solidFill>
              <a:miter lim="800000"/>
              <a:headEnd/>
              <a:tailEnd/>
            </a:ln>
          </p:spPr>
          <p:txBody>
            <a:bodyPr wrap="none" anchor="ctr"/>
            <a:lstStyle/>
            <a:p>
              <a:pPr algn="ctr"/>
              <a:r>
                <a:rPr lang="en-GB" sz="1400" dirty="0" smtClean="0"/>
                <a:t>3 -Heart</a:t>
              </a:r>
              <a:endParaRPr lang="en-GB" sz="1400" dirty="0"/>
            </a:p>
          </p:txBody>
        </p:sp>
        <p:sp>
          <p:nvSpPr>
            <p:cNvPr id="9" name="Rectangle 7"/>
            <p:cNvSpPr>
              <a:spLocks noChangeArrowheads="1"/>
            </p:cNvSpPr>
            <p:nvPr/>
          </p:nvSpPr>
          <p:spPr bwMode="auto">
            <a:xfrm>
              <a:off x="3887589" y="2780756"/>
              <a:ext cx="1368425" cy="720725"/>
            </a:xfrm>
            <a:prstGeom prst="rect">
              <a:avLst/>
            </a:prstGeom>
            <a:solidFill>
              <a:schemeClr val="accent1"/>
            </a:solidFill>
            <a:ln w="9525">
              <a:solidFill>
                <a:schemeClr val="tx1"/>
              </a:solidFill>
              <a:miter lim="800000"/>
              <a:headEnd/>
              <a:tailEnd/>
            </a:ln>
          </p:spPr>
          <p:txBody>
            <a:bodyPr wrap="none" anchor="ctr"/>
            <a:lstStyle/>
            <a:p>
              <a:pPr algn="ctr"/>
              <a:r>
                <a:rPr lang="en-GB" sz="1400" dirty="0" smtClean="0"/>
                <a:t>4 - Lungs</a:t>
              </a:r>
              <a:endParaRPr lang="en-GB" sz="1400" dirty="0"/>
            </a:p>
          </p:txBody>
        </p:sp>
        <p:sp>
          <p:nvSpPr>
            <p:cNvPr id="10" name="Rectangle 8"/>
            <p:cNvSpPr>
              <a:spLocks noChangeArrowheads="1"/>
            </p:cNvSpPr>
            <p:nvPr/>
          </p:nvSpPr>
          <p:spPr bwMode="auto">
            <a:xfrm>
              <a:off x="2158801" y="4006306"/>
              <a:ext cx="1368425" cy="720725"/>
            </a:xfrm>
            <a:prstGeom prst="rect">
              <a:avLst/>
            </a:prstGeom>
            <a:solidFill>
              <a:schemeClr val="accent1"/>
            </a:solidFill>
            <a:ln w="9525">
              <a:solidFill>
                <a:schemeClr val="tx1"/>
              </a:solidFill>
              <a:miter lim="800000"/>
              <a:headEnd/>
              <a:tailEnd/>
            </a:ln>
          </p:spPr>
          <p:txBody>
            <a:bodyPr wrap="none" anchor="ctr"/>
            <a:lstStyle/>
            <a:p>
              <a:pPr algn="ctr"/>
              <a:r>
                <a:rPr lang="en-GB" sz="1400" dirty="0" smtClean="0"/>
                <a:t>6 – Quiz</a:t>
              </a:r>
              <a:endParaRPr lang="en-GB" sz="1400" dirty="0"/>
            </a:p>
          </p:txBody>
        </p:sp>
        <p:cxnSp>
          <p:nvCxnSpPr>
            <p:cNvPr id="11" name="AutoShape 9"/>
            <p:cNvCxnSpPr>
              <a:cxnSpLocks noChangeShapeType="1"/>
              <a:stCxn id="6" idx="1"/>
              <a:endCxn id="7" idx="0"/>
            </p:cNvCxnSpPr>
            <p:nvPr/>
          </p:nvCxnSpPr>
          <p:spPr bwMode="auto">
            <a:xfrm rot="10800000" flipV="1">
              <a:off x="1223764" y="1917156"/>
              <a:ext cx="935037" cy="863600"/>
            </a:xfrm>
            <a:prstGeom prst="bentConnector2">
              <a:avLst/>
            </a:prstGeom>
            <a:noFill/>
            <a:ln w="9525">
              <a:solidFill>
                <a:schemeClr val="tx1"/>
              </a:solidFill>
              <a:miter lim="800000"/>
              <a:headEnd type="triangle" w="med" len="med"/>
              <a:tailEnd type="triangle" w="med" len="med"/>
            </a:ln>
          </p:spPr>
        </p:cxnSp>
        <p:cxnSp>
          <p:nvCxnSpPr>
            <p:cNvPr id="12" name="AutoShape 10"/>
            <p:cNvCxnSpPr>
              <a:cxnSpLocks noChangeShapeType="1"/>
              <a:stCxn id="8" idx="0"/>
              <a:endCxn id="6" idx="2"/>
            </p:cNvCxnSpPr>
            <p:nvPr/>
          </p:nvCxnSpPr>
          <p:spPr bwMode="auto">
            <a:xfrm rot="-5400000">
              <a:off x="2591395" y="2529137"/>
              <a:ext cx="503238" cy="0"/>
            </a:xfrm>
            <a:prstGeom prst="straightConnector1">
              <a:avLst/>
            </a:prstGeom>
            <a:noFill/>
            <a:ln w="9525">
              <a:solidFill>
                <a:schemeClr val="tx1"/>
              </a:solidFill>
              <a:round/>
              <a:headEnd type="triangle" w="med" len="med"/>
              <a:tailEnd type="triangle" w="med" len="med"/>
            </a:ln>
          </p:spPr>
        </p:cxnSp>
        <p:cxnSp>
          <p:nvCxnSpPr>
            <p:cNvPr id="13" name="AutoShape 11"/>
            <p:cNvCxnSpPr>
              <a:cxnSpLocks noChangeShapeType="1"/>
              <a:stCxn id="6" idx="3"/>
              <a:endCxn id="9" idx="0"/>
            </p:cNvCxnSpPr>
            <p:nvPr/>
          </p:nvCxnSpPr>
          <p:spPr bwMode="auto">
            <a:xfrm>
              <a:off x="3527226" y="1917156"/>
              <a:ext cx="1044575" cy="863600"/>
            </a:xfrm>
            <a:prstGeom prst="bentConnector2">
              <a:avLst/>
            </a:prstGeom>
            <a:noFill/>
            <a:ln w="9525">
              <a:solidFill>
                <a:schemeClr val="tx1"/>
              </a:solidFill>
              <a:miter lim="800000"/>
              <a:headEnd type="triangle" w="med" len="med"/>
              <a:tailEnd type="triangle" w="med" len="med"/>
            </a:ln>
          </p:spPr>
        </p:cxnSp>
        <p:cxnSp>
          <p:nvCxnSpPr>
            <p:cNvPr id="14" name="AutoShape 12"/>
            <p:cNvCxnSpPr>
              <a:cxnSpLocks noChangeShapeType="1"/>
              <a:stCxn id="8" idx="2"/>
              <a:endCxn id="10" idx="0"/>
            </p:cNvCxnSpPr>
            <p:nvPr/>
          </p:nvCxnSpPr>
          <p:spPr bwMode="auto">
            <a:xfrm rot="5400000">
              <a:off x="2590601" y="3753894"/>
              <a:ext cx="504825" cy="0"/>
            </a:xfrm>
            <a:prstGeom prst="straightConnector1">
              <a:avLst/>
            </a:prstGeom>
            <a:noFill/>
            <a:ln w="9525">
              <a:solidFill>
                <a:schemeClr val="tx1"/>
              </a:solidFill>
              <a:round/>
              <a:headEnd type="triangle" w="med" len="med"/>
              <a:tailEnd type="triangle" w="med" len="med"/>
            </a:ln>
          </p:spPr>
        </p:cxnSp>
        <p:cxnSp>
          <p:nvCxnSpPr>
            <p:cNvPr id="15" name="AutoShape 13"/>
            <p:cNvCxnSpPr>
              <a:cxnSpLocks noChangeShapeType="1"/>
              <a:stCxn id="8" idx="1"/>
              <a:endCxn id="7" idx="3"/>
            </p:cNvCxnSpPr>
            <p:nvPr/>
          </p:nvCxnSpPr>
          <p:spPr bwMode="auto">
            <a:xfrm rot="10800000">
              <a:off x="1907976" y="3141118"/>
              <a:ext cx="250825" cy="0"/>
            </a:xfrm>
            <a:prstGeom prst="straightConnector1">
              <a:avLst/>
            </a:prstGeom>
            <a:noFill/>
            <a:ln w="9525">
              <a:solidFill>
                <a:schemeClr val="tx1"/>
              </a:solidFill>
              <a:round/>
              <a:headEnd type="triangle" w="med" len="med"/>
              <a:tailEnd type="triangle" w="med" len="med"/>
            </a:ln>
          </p:spPr>
        </p:cxnSp>
        <p:cxnSp>
          <p:nvCxnSpPr>
            <p:cNvPr id="16" name="AutoShape 14"/>
            <p:cNvCxnSpPr>
              <a:cxnSpLocks noChangeShapeType="1"/>
              <a:stCxn id="9" idx="1"/>
              <a:endCxn id="8" idx="3"/>
            </p:cNvCxnSpPr>
            <p:nvPr/>
          </p:nvCxnSpPr>
          <p:spPr bwMode="auto">
            <a:xfrm rot="10800000">
              <a:off x="3527226" y="3141118"/>
              <a:ext cx="360363" cy="0"/>
            </a:xfrm>
            <a:prstGeom prst="straightConnector1">
              <a:avLst/>
            </a:prstGeom>
            <a:noFill/>
            <a:ln w="9525">
              <a:solidFill>
                <a:schemeClr val="tx1"/>
              </a:solidFill>
              <a:round/>
              <a:headEnd type="triangle" w="med" len="med"/>
              <a:tailEnd type="triangle" w="med" len="med"/>
            </a:ln>
          </p:spPr>
        </p:cxnSp>
        <p:cxnSp>
          <p:nvCxnSpPr>
            <p:cNvPr id="17" name="AutoShape 15"/>
            <p:cNvCxnSpPr>
              <a:cxnSpLocks noChangeShapeType="1"/>
              <a:stCxn id="10" idx="2"/>
              <a:endCxn id="6" idx="0"/>
            </p:cNvCxnSpPr>
            <p:nvPr/>
          </p:nvCxnSpPr>
          <p:spPr bwMode="auto">
            <a:xfrm rot="5400000" flipH="1" flipV="1">
              <a:off x="1258689" y="3141118"/>
              <a:ext cx="3170238" cy="1587"/>
            </a:xfrm>
            <a:prstGeom prst="bentConnector5">
              <a:avLst>
                <a:gd name="adj1" fmla="val -7213"/>
                <a:gd name="adj2" fmla="val 57500014"/>
                <a:gd name="adj3" fmla="val 107213"/>
              </a:avLst>
            </a:prstGeom>
            <a:noFill/>
            <a:ln w="9525">
              <a:solidFill>
                <a:schemeClr val="tx1"/>
              </a:solidFill>
              <a:miter lim="800000"/>
              <a:headEnd type="triangle" w="med" len="med"/>
              <a:tailEnd type="triangle" w="med" len="med"/>
            </a:ln>
          </p:spPr>
        </p:cxnSp>
        <p:sp>
          <p:nvSpPr>
            <p:cNvPr id="18" name="Rectangle 17"/>
            <p:cNvSpPr>
              <a:spLocks noChangeArrowheads="1"/>
            </p:cNvSpPr>
            <p:nvPr/>
          </p:nvSpPr>
          <p:spPr bwMode="auto">
            <a:xfrm>
              <a:off x="539551" y="4004718"/>
              <a:ext cx="1368425" cy="720725"/>
            </a:xfrm>
            <a:prstGeom prst="rect">
              <a:avLst/>
            </a:prstGeom>
            <a:solidFill>
              <a:schemeClr val="accent1"/>
            </a:solidFill>
            <a:ln w="9525">
              <a:solidFill>
                <a:schemeClr val="tx1"/>
              </a:solidFill>
              <a:miter lim="800000"/>
              <a:headEnd/>
              <a:tailEnd/>
            </a:ln>
          </p:spPr>
          <p:txBody>
            <a:bodyPr wrap="none" anchor="ctr"/>
            <a:lstStyle/>
            <a:p>
              <a:pPr algn="ctr"/>
              <a:r>
                <a:rPr lang="en-GB" sz="1400" dirty="0" smtClean="0"/>
                <a:t>5 - Brain</a:t>
              </a:r>
              <a:endParaRPr lang="en-GB" sz="1400" dirty="0"/>
            </a:p>
          </p:txBody>
        </p:sp>
        <p:cxnSp>
          <p:nvCxnSpPr>
            <p:cNvPr id="19" name="AutoShape 19"/>
            <p:cNvCxnSpPr>
              <a:cxnSpLocks noChangeShapeType="1"/>
              <a:stCxn id="6" idx="0"/>
              <a:endCxn id="18" idx="1"/>
            </p:cNvCxnSpPr>
            <p:nvPr/>
          </p:nvCxnSpPr>
          <p:spPr bwMode="auto">
            <a:xfrm rot="-5400000" flipH="1" flipV="1">
              <a:off x="287139" y="1809205"/>
              <a:ext cx="2808288" cy="2303463"/>
            </a:xfrm>
            <a:prstGeom prst="bentConnector4">
              <a:avLst>
                <a:gd name="adj1" fmla="val -8139"/>
                <a:gd name="adj2" fmla="val 109926"/>
              </a:avLst>
            </a:prstGeom>
            <a:noFill/>
            <a:ln w="9525">
              <a:solidFill>
                <a:schemeClr val="tx1"/>
              </a:solidFill>
              <a:miter lim="800000"/>
              <a:headEnd type="triangle" w="med" len="med"/>
              <a:tailEnd type="triangle" w="med" len="med"/>
            </a:ln>
          </p:spPr>
        </p:cxnSp>
        <p:cxnSp>
          <p:nvCxnSpPr>
            <p:cNvPr id="20" name="AutoShape 9"/>
            <p:cNvCxnSpPr>
              <a:cxnSpLocks noChangeShapeType="1"/>
              <a:stCxn id="7" idx="2"/>
              <a:endCxn id="18" idx="0"/>
            </p:cNvCxnSpPr>
            <p:nvPr/>
          </p:nvCxnSpPr>
          <p:spPr bwMode="auto">
            <a:xfrm rot="5400000">
              <a:off x="972146" y="3753099"/>
              <a:ext cx="503237" cy="1588"/>
            </a:xfrm>
            <a:prstGeom prst="bentConnector3">
              <a:avLst>
                <a:gd name="adj1" fmla="val 50000"/>
              </a:avLst>
            </a:prstGeom>
            <a:noFill/>
            <a:ln w="9525">
              <a:solidFill>
                <a:schemeClr val="tx1"/>
              </a:solidFill>
              <a:miter lim="800000"/>
              <a:headEnd type="triangle" w="med" len="med"/>
              <a:tailEnd type="triangle" w="med" len="med"/>
            </a:ln>
          </p:spPr>
        </p:cxnSp>
        <p:cxnSp>
          <p:nvCxnSpPr>
            <p:cNvPr id="21" name="AutoShape 9"/>
            <p:cNvCxnSpPr>
              <a:cxnSpLocks noChangeShapeType="1"/>
              <a:stCxn id="7" idx="2"/>
              <a:endCxn id="8" idx="2"/>
            </p:cNvCxnSpPr>
            <p:nvPr/>
          </p:nvCxnSpPr>
          <p:spPr bwMode="auto">
            <a:xfrm rot="16200000" flipH="1">
              <a:off x="2033389" y="2691856"/>
              <a:ext cx="1588" cy="1619250"/>
            </a:xfrm>
            <a:prstGeom prst="bentConnector3">
              <a:avLst>
                <a:gd name="adj1" fmla="val 14395466"/>
              </a:avLst>
            </a:prstGeom>
            <a:noFill/>
            <a:ln w="9525">
              <a:solidFill>
                <a:schemeClr val="tx1"/>
              </a:solidFill>
              <a:miter lim="800000"/>
              <a:headEnd type="triangle" w="med" len="med"/>
              <a:tailEnd type="triangle" w="med" len="med"/>
            </a:ln>
          </p:spPr>
        </p:cxnSp>
        <p:cxnSp>
          <p:nvCxnSpPr>
            <p:cNvPr id="22" name="AutoShape 9"/>
            <p:cNvCxnSpPr>
              <a:cxnSpLocks noChangeShapeType="1"/>
              <a:stCxn id="7" idx="2"/>
              <a:endCxn id="9" idx="2"/>
            </p:cNvCxnSpPr>
            <p:nvPr/>
          </p:nvCxnSpPr>
          <p:spPr bwMode="auto">
            <a:xfrm rot="16200000" flipH="1">
              <a:off x="2897783" y="1827462"/>
              <a:ext cx="1588" cy="3348038"/>
            </a:xfrm>
            <a:prstGeom prst="bentConnector3">
              <a:avLst>
                <a:gd name="adj1" fmla="val 14395466"/>
              </a:avLst>
            </a:prstGeom>
            <a:noFill/>
            <a:ln w="9525">
              <a:solidFill>
                <a:schemeClr val="tx1"/>
              </a:solidFill>
              <a:miter lim="800000"/>
              <a:headEnd type="triangle" w="med" len="med"/>
              <a:tailEnd type="triangle" w="med" len="med"/>
            </a:ln>
          </p:spPr>
        </p:cxnSp>
        <p:cxnSp>
          <p:nvCxnSpPr>
            <p:cNvPr id="23" name="AutoShape 9"/>
            <p:cNvCxnSpPr>
              <a:cxnSpLocks noChangeShapeType="1"/>
              <a:stCxn id="7" idx="2"/>
              <a:endCxn id="10" idx="0"/>
            </p:cNvCxnSpPr>
            <p:nvPr/>
          </p:nvCxnSpPr>
          <p:spPr bwMode="auto">
            <a:xfrm rot="16200000" flipH="1">
              <a:off x="1780977" y="2944268"/>
              <a:ext cx="504825" cy="1619250"/>
            </a:xfrm>
            <a:prstGeom prst="bentConnector3">
              <a:avLst>
                <a:gd name="adj1" fmla="val 50000"/>
              </a:avLst>
            </a:prstGeom>
            <a:noFill/>
            <a:ln w="9525">
              <a:solidFill>
                <a:schemeClr val="tx1"/>
              </a:solidFill>
              <a:miter lim="800000"/>
              <a:headEnd type="triangle" w="med" len="med"/>
              <a:tailEnd type="triangle" w="med" len="med"/>
            </a:ln>
          </p:spPr>
        </p:cxnSp>
      </p:grpSp>
      <p:sp>
        <p:nvSpPr>
          <p:cNvPr id="42" name="Content Placeholder 2"/>
          <p:cNvSpPr txBox="1">
            <a:spLocks/>
          </p:cNvSpPr>
          <p:nvPr/>
        </p:nvSpPr>
        <p:spPr>
          <a:xfrm>
            <a:off x="5436096" y="2363700"/>
            <a:ext cx="3214710" cy="1857388"/>
          </a:xfrm>
          <a:prstGeom prst="rect">
            <a:avLst/>
          </a:prstGeom>
        </p:spPr>
        <p:txBody>
          <a:bodyPr vert="horz" lIns="91440" tIns="45720" rIns="91440" bIns="45720" rtlCol="0">
            <a:normAutofit/>
          </a:bodyPr>
          <a:lstStyle/>
          <a:p>
            <a:pPr marR="0" lvl="0" algn="l" defTabSz="914400" rtl="0" eaLnBrk="1" fontAlgn="auto" latinLnBrk="0" hangingPunct="1">
              <a:lnSpc>
                <a:spcPct val="100000"/>
              </a:lnSpc>
              <a:spcBef>
                <a:spcPct val="20000"/>
              </a:spcBef>
              <a:spcAft>
                <a:spcPts val="0"/>
              </a:spcAft>
              <a:buClrTx/>
              <a:buSzTx/>
              <a:tabLst/>
              <a:defRPr/>
            </a:pPr>
            <a:r>
              <a:rPr kumimoji="0" lang="en-GB" i="0" u="none" strike="noStrike" kern="1200" cap="none" spc="0" normalizeH="0" baseline="0" noProof="0" dirty="0" smtClean="0">
                <a:ln>
                  <a:noFill/>
                </a:ln>
                <a:solidFill>
                  <a:schemeClr val="tx1"/>
                </a:solidFill>
                <a:effectLst/>
                <a:uLnTx/>
                <a:uFillTx/>
                <a:latin typeface="Calibri" pitchFamily="34" charset="0"/>
                <a:cs typeface="Calibri" pitchFamily="34" charset="0"/>
              </a:rPr>
              <a:t>The diagram to the left is a</a:t>
            </a:r>
            <a:r>
              <a:rPr kumimoji="0" lang="en-GB" i="0" u="none" strike="noStrike" kern="1200" cap="none" spc="0" normalizeH="0" noProof="0" dirty="0" smtClean="0">
                <a:ln>
                  <a:noFill/>
                </a:ln>
                <a:solidFill>
                  <a:schemeClr val="tx1"/>
                </a:solidFill>
                <a:effectLst/>
                <a:uLnTx/>
                <a:uFillTx/>
                <a:latin typeface="Calibri" pitchFamily="34" charset="0"/>
                <a:cs typeface="Calibri" pitchFamily="34" charset="0"/>
              </a:rPr>
              <a:t> very basic version of what is expected.</a:t>
            </a:r>
            <a:endParaRPr kumimoji="0" lang="en-US" i="0" u="none" strike="noStrike" kern="1200" cap="none" spc="0" normalizeH="0" baseline="0" noProof="0" dirty="0" smtClean="0">
              <a:ln>
                <a:noFill/>
              </a:ln>
              <a:solidFill>
                <a:schemeClr val="tx1"/>
              </a:solidFill>
              <a:effectLst/>
              <a:uLnTx/>
              <a:uFillTx/>
              <a:latin typeface="Calibri" pitchFamily="34" charset="0"/>
              <a:cs typeface="Calibri" pitchFamily="34"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i="0" u="none" strike="noStrike" kern="1200" cap="none" spc="0" normalizeH="0" baseline="0" noProof="0" dirty="0" smtClean="0">
                <a:ln>
                  <a:noFill/>
                </a:ln>
                <a:solidFill>
                  <a:schemeClr val="tx1"/>
                </a:solidFill>
                <a:effectLst/>
                <a:uLnTx/>
                <a:uFillTx/>
                <a:latin typeface="Calibri" pitchFamily="34" charset="0"/>
                <a:cs typeface="Calibri" pitchFamily="34" charset="0"/>
              </a:rPr>
              <a:t>You may want to cross reference your pages with numbers from AO1</a:t>
            </a:r>
            <a:endParaRPr kumimoji="0" lang="en-US" i="0" u="none" strike="noStrike" kern="1200" cap="none" spc="0" normalizeH="0" baseline="0" noProof="0" dirty="0">
              <a:ln>
                <a:noFill/>
              </a:ln>
              <a:solidFill>
                <a:schemeClr val="tx1"/>
              </a:solidFill>
              <a:effectLst/>
              <a:uLnTx/>
              <a:uFillTx/>
              <a:latin typeface="Calibri" pitchFamily="34" charset="0"/>
              <a:cs typeface="Calibri" pitchFamily="34" charset="0"/>
            </a:endParaRPr>
          </a:p>
        </p:txBody>
      </p:sp>
      <p:sp>
        <p:nvSpPr>
          <p:cNvPr id="37" name="Title 1"/>
          <p:cNvSpPr txBox="1">
            <a:spLocks/>
          </p:cNvSpPr>
          <p:nvPr/>
        </p:nvSpPr>
        <p:spPr>
          <a:xfrm>
            <a:off x="228600" y="188640"/>
            <a:ext cx="8807896" cy="360040"/>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sz="40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r>
              <a:rPr lang="en-GB" sz="1900" dirty="0" smtClean="0"/>
              <a:t>LO2 - Be able to devise an interactive media product – Navigation Map</a:t>
            </a:r>
            <a:endParaRPr lang="en-US" sz="1900" dirty="0"/>
          </a:p>
        </p:txBody>
      </p:sp>
    </p:spTree>
    <p:extLst>
      <p:ext uri="{BB962C8B-B14F-4D97-AF65-F5344CB8AC3E}">
        <p14:creationId xmlns:p14="http://schemas.microsoft.com/office/powerpoint/2010/main" val="98142653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9512" y="764704"/>
            <a:ext cx="8856984" cy="5472608"/>
          </a:xfrm>
        </p:spPr>
        <p:txBody>
          <a:bodyPr>
            <a:normAutofit/>
          </a:bodyPr>
          <a:lstStyle/>
          <a:p>
            <a:pPr marL="0" indent="0">
              <a:buNone/>
            </a:pPr>
            <a:r>
              <a:rPr lang="en-US" sz="2000" b="1" dirty="0" smtClean="0"/>
              <a:t>Task 3 – P2.3</a:t>
            </a:r>
            <a:r>
              <a:rPr lang="en-US" sz="2000" dirty="0" smtClean="0"/>
              <a:t> - Identify and explain an appropriate </a:t>
            </a:r>
            <a:r>
              <a:rPr lang="en-GB" sz="2000" dirty="0" smtClean="0"/>
              <a:t>house style created for the multimedia </a:t>
            </a:r>
            <a:r>
              <a:rPr lang="en-GB" sz="2000" dirty="0"/>
              <a:t>product and justify your choices and design decisions.</a:t>
            </a:r>
            <a:endParaRPr lang="en-US" sz="2000" dirty="0" smtClean="0"/>
          </a:p>
          <a:p>
            <a:r>
              <a:rPr lang="en-US" sz="2000" dirty="0" smtClean="0"/>
              <a:t>This should be a detailed document which describes the house style</a:t>
            </a:r>
            <a:endParaRPr lang="en-GB" sz="2000" dirty="0" smtClean="0"/>
          </a:p>
          <a:p>
            <a:pPr>
              <a:buNone/>
            </a:pPr>
            <a:endParaRPr lang="en-GB" sz="2000" dirty="0" smtClean="0"/>
          </a:p>
          <a:p>
            <a:endParaRPr lang="en-GB" sz="2800" dirty="0" smtClean="0"/>
          </a:p>
          <a:p>
            <a:endParaRPr lang="en-GB" sz="2000" dirty="0" smtClean="0"/>
          </a:p>
          <a:p>
            <a:r>
              <a:rPr lang="en-GB" sz="2000" dirty="0" smtClean="0"/>
              <a:t>For example</a:t>
            </a:r>
          </a:p>
          <a:p>
            <a:endParaRPr lang="en-GB" sz="2000" dirty="0"/>
          </a:p>
        </p:txBody>
      </p:sp>
      <p:graphicFrame>
        <p:nvGraphicFramePr>
          <p:cNvPr id="11" name="Table 10"/>
          <p:cNvGraphicFramePr>
            <a:graphicFrameLocks noGrp="1"/>
          </p:cNvGraphicFramePr>
          <p:nvPr>
            <p:extLst>
              <p:ext uri="{D42A27DB-BD31-4B8C-83A1-F6EECF244321}">
                <p14:modId xmlns:p14="http://schemas.microsoft.com/office/powerpoint/2010/main" val="2656918813"/>
              </p:ext>
            </p:extLst>
          </p:nvPr>
        </p:nvGraphicFramePr>
        <p:xfrm>
          <a:off x="251520" y="2348880"/>
          <a:ext cx="8568952" cy="1158240"/>
        </p:xfrm>
        <a:graphic>
          <a:graphicData uri="http://schemas.openxmlformats.org/drawingml/2006/table">
            <a:tbl>
              <a:tblPr firstRow="1" bandRow="1">
                <a:tableStyleId>{5C22544A-7EE6-4342-B048-85BDC9FD1C3A}</a:tableStyleId>
              </a:tblPr>
              <a:tblGrid>
                <a:gridCol w="2142238"/>
                <a:gridCol w="714079"/>
                <a:gridCol w="1428159"/>
                <a:gridCol w="1428159"/>
                <a:gridCol w="714079"/>
                <a:gridCol w="2142238"/>
              </a:tblGrid>
              <a:tr h="370840">
                <a:tc gridSpan="2">
                  <a:txBody>
                    <a:bodyPr/>
                    <a:lstStyle/>
                    <a:p>
                      <a:pPr algn="ctr"/>
                      <a:r>
                        <a:rPr lang="en-GB" sz="1600" b="1" noProof="0" dirty="0" smtClean="0">
                          <a:solidFill>
                            <a:schemeClr val="tx1"/>
                          </a:solidFill>
                          <a:latin typeface="Calibri" pitchFamily="34" charset="0"/>
                          <a:cs typeface="Calibri" pitchFamily="34" charset="0"/>
                        </a:rPr>
                        <a:t>Colour  of Background</a:t>
                      </a:r>
                    </a:p>
                  </a:txBody>
                  <a:tcPr anchor="ctr"/>
                </a:tc>
                <a:tc hMerge="1">
                  <a:txBody>
                    <a:bodyPr/>
                    <a:lstStyle/>
                    <a:p>
                      <a:endParaRPr lang="en-GB" dirty="0"/>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600" b="1" noProof="0" dirty="0" smtClean="0">
                          <a:solidFill>
                            <a:schemeClr val="tx1"/>
                          </a:solidFill>
                          <a:latin typeface="Calibri" pitchFamily="34" charset="0"/>
                          <a:cs typeface="Calibri" pitchFamily="34" charset="0"/>
                        </a:rPr>
                        <a:t>Font (style, size, colour, alignment, direction)</a:t>
                      </a:r>
                      <a:endParaRPr lang="en-GB" sz="1600" b="1" noProof="0" dirty="0">
                        <a:solidFill>
                          <a:schemeClr val="tx1"/>
                        </a:solidFill>
                        <a:latin typeface="Calibri" pitchFamily="34" charset="0"/>
                        <a:cs typeface="Calibri" pitchFamily="34" charset="0"/>
                      </a:endParaRPr>
                    </a:p>
                  </a:txBody>
                  <a:tcPr anchor="ctr"/>
                </a:tc>
                <a:tc hMerge="1">
                  <a:txBody>
                    <a:bodyPr/>
                    <a:lstStyle/>
                    <a:p>
                      <a:endParaRPr lang="en-GB" dirty="0"/>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600" b="1" noProof="0" dirty="0" smtClean="0">
                          <a:solidFill>
                            <a:schemeClr val="tx1"/>
                          </a:solidFill>
                          <a:latin typeface="Calibri" pitchFamily="34" charset="0"/>
                          <a:cs typeface="Calibri" pitchFamily="34" charset="0"/>
                        </a:rPr>
                        <a:t>Paragraphs  (including line spacing)</a:t>
                      </a:r>
                    </a:p>
                  </a:txBody>
                  <a:tcPr anchor="ctr"/>
                </a:tc>
                <a:tc hMerge="1">
                  <a:txBody>
                    <a:bodyPr/>
                    <a:lstStyle/>
                    <a:p>
                      <a:endParaRPr lang="en-GB" dirty="0"/>
                    </a:p>
                  </a:txBody>
                  <a:tcPr/>
                </a:tc>
              </a:tr>
              <a:tr h="370840">
                <a:tc>
                  <a:txBody>
                    <a:bodyPr/>
                    <a:lstStyle/>
                    <a:p>
                      <a:pPr algn="ctr"/>
                      <a:r>
                        <a:rPr lang="en-GB" sz="1600" b="1" noProof="0" dirty="0" smtClean="0">
                          <a:solidFill>
                            <a:schemeClr val="tx1"/>
                          </a:solidFill>
                          <a:latin typeface="Calibri" pitchFamily="34" charset="0"/>
                          <a:cs typeface="Calibri" pitchFamily="34" charset="0"/>
                        </a:rPr>
                        <a:t>Borders </a:t>
                      </a:r>
                      <a:endParaRPr lang="en-GB" sz="1600" b="1" noProof="0" dirty="0">
                        <a:solidFill>
                          <a:schemeClr val="tx1"/>
                        </a:solidFill>
                        <a:latin typeface="Calibri" pitchFamily="34" charset="0"/>
                        <a:cs typeface="Calibri" pitchFamily="34" charset="0"/>
                      </a:endParaRPr>
                    </a:p>
                  </a:txBody>
                  <a:tcPr anchor="ctr"/>
                </a:tc>
                <a:tc gridSpan="2">
                  <a:txBody>
                    <a:bodyPr/>
                    <a:lstStyle/>
                    <a:p>
                      <a:pPr algn="ctr"/>
                      <a:r>
                        <a:rPr lang="en-GB" sz="1600" b="1" noProof="0" dirty="0" smtClean="0">
                          <a:solidFill>
                            <a:schemeClr val="tx1"/>
                          </a:solidFill>
                          <a:latin typeface="Calibri" pitchFamily="34" charset="0"/>
                          <a:cs typeface="Calibri" pitchFamily="34" charset="0"/>
                        </a:rPr>
                        <a:t>Images (logo)</a:t>
                      </a:r>
                      <a:endParaRPr lang="en-GB" sz="1600" b="1" noProof="0" dirty="0">
                        <a:solidFill>
                          <a:schemeClr val="tx1"/>
                        </a:solidFill>
                        <a:latin typeface="Calibri" pitchFamily="34" charset="0"/>
                        <a:cs typeface="Calibri" pitchFamily="34" charset="0"/>
                      </a:endParaRPr>
                    </a:p>
                  </a:txBody>
                  <a:tcPr anchor="ctr"/>
                </a:tc>
                <a:tc hMerge="1">
                  <a:txBody>
                    <a:bodyPr/>
                    <a:lstStyle/>
                    <a:p>
                      <a:endParaRPr lang="en-GB"/>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600" b="1" noProof="0" dirty="0" smtClean="0">
                          <a:solidFill>
                            <a:schemeClr val="tx1"/>
                          </a:solidFill>
                          <a:latin typeface="Calibri" pitchFamily="34" charset="0"/>
                          <a:cs typeface="Calibri" pitchFamily="34" charset="0"/>
                        </a:rPr>
                        <a:t>Placement of media / text / links</a:t>
                      </a:r>
                    </a:p>
                  </a:txBody>
                  <a:tcPr anchor="ctr"/>
                </a:tc>
                <a:tc hMerge="1">
                  <a:txBody>
                    <a:bodyPr/>
                    <a:lstStyle/>
                    <a:p>
                      <a:endParaRPr lang="en-GB"/>
                    </a:p>
                  </a:txBody>
                  <a:tcPr/>
                </a:tc>
                <a:tc>
                  <a:txBody>
                    <a:bodyPr/>
                    <a:lstStyle/>
                    <a:p>
                      <a:pPr algn="ctr"/>
                      <a:r>
                        <a:rPr lang="en-GB" sz="1600" b="1" noProof="0" dirty="0" smtClean="0">
                          <a:solidFill>
                            <a:schemeClr val="tx1"/>
                          </a:solidFill>
                          <a:latin typeface="Calibri" pitchFamily="34" charset="0"/>
                          <a:cs typeface="Calibri" pitchFamily="34" charset="0"/>
                        </a:rPr>
                        <a:t>Links</a:t>
                      </a:r>
                      <a:endParaRPr lang="en-GB" sz="1600" b="1" noProof="0" dirty="0">
                        <a:solidFill>
                          <a:schemeClr val="tx1"/>
                        </a:solidFill>
                        <a:latin typeface="Calibri" pitchFamily="34" charset="0"/>
                        <a:cs typeface="Calibri" pitchFamily="34" charset="0"/>
                      </a:endParaRPr>
                    </a:p>
                  </a:txBody>
                  <a:tcPr anchor="ctr"/>
                </a:tc>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1163275892"/>
              </p:ext>
            </p:extLst>
          </p:nvPr>
        </p:nvGraphicFramePr>
        <p:xfrm>
          <a:off x="107504" y="4009981"/>
          <a:ext cx="8928992" cy="2415540"/>
        </p:xfrm>
        <a:graphic>
          <a:graphicData uri="http://schemas.openxmlformats.org/drawingml/2006/table">
            <a:tbl>
              <a:tblPr firstRow="1" bandRow="1">
                <a:tableStyleId>{5C22544A-7EE6-4342-B048-85BDC9FD1C3A}</a:tableStyleId>
              </a:tblPr>
              <a:tblGrid>
                <a:gridCol w="1368152"/>
                <a:gridCol w="1534385"/>
                <a:gridCol w="841879"/>
                <a:gridCol w="2060659"/>
                <a:gridCol w="243597"/>
                <a:gridCol w="2880320"/>
              </a:tblGrid>
              <a:tr h="1270964">
                <a:tc gridSpan="2">
                  <a:txBody>
                    <a:bodyPr/>
                    <a:lstStyle/>
                    <a:p>
                      <a:pPr lvl="0" algn="ctr"/>
                      <a:r>
                        <a:rPr lang="en-GB" sz="1600" b="1" dirty="0" smtClean="0">
                          <a:solidFill>
                            <a:schemeClr val="tx1"/>
                          </a:solidFill>
                          <a:latin typeface="Calibri" pitchFamily="34" charset="0"/>
                          <a:cs typeface="Calibri" pitchFamily="34" charset="0"/>
                        </a:rPr>
                        <a:t>Colour – </a:t>
                      </a:r>
                      <a:r>
                        <a:rPr lang="en-GB" sz="1600" b="1" baseline="0" dirty="0" smtClean="0">
                          <a:solidFill>
                            <a:schemeClr val="tx1"/>
                          </a:solidFill>
                          <a:latin typeface="Calibri" pitchFamily="34" charset="0"/>
                          <a:cs typeface="Calibri" pitchFamily="34" charset="0"/>
                        </a:rPr>
                        <a:t> Blue Background and Yellow lines within the footer</a:t>
                      </a:r>
                      <a:endParaRPr lang="en-GB" sz="1600" b="1" dirty="0" smtClean="0">
                        <a:solidFill>
                          <a:schemeClr val="tx1"/>
                        </a:solidFill>
                        <a:latin typeface="Calibri" pitchFamily="34" charset="0"/>
                        <a:cs typeface="Calibri" pitchFamily="34" charset="0"/>
                      </a:endParaRPr>
                    </a:p>
                  </a:txBody>
                  <a:tcPr anchor="ctr"/>
                </a:tc>
                <a:tc hMerge="1">
                  <a:txBody>
                    <a:bodyPr/>
                    <a:lstStyle/>
                    <a:p>
                      <a:endParaRPr lang="en-GB" dirty="0"/>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600" b="1" dirty="0" smtClean="0">
                          <a:solidFill>
                            <a:schemeClr val="tx1"/>
                          </a:solidFill>
                          <a:latin typeface="Calibri" pitchFamily="34" charset="0"/>
                          <a:cs typeface="Calibri" pitchFamily="34" charset="0"/>
                        </a:rPr>
                        <a:t>Size –12 for main body text and 18 for title and headings</a:t>
                      </a:r>
                    </a:p>
                    <a:p>
                      <a:pPr marL="0" marR="0" indent="0" algn="ctr" defTabSz="914400" rtl="0" eaLnBrk="1" fontAlgn="auto" latinLnBrk="0" hangingPunct="1">
                        <a:lnSpc>
                          <a:spcPct val="100000"/>
                        </a:lnSpc>
                        <a:spcBef>
                          <a:spcPts val="0"/>
                        </a:spcBef>
                        <a:spcAft>
                          <a:spcPts val="0"/>
                        </a:spcAft>
                        <a:buClrTx/>
                        <a:buSzTx/>
                        <a:buFontTx/>
                        <a:buNone/>
                        <a:tabLst/>
                        <a:defRPr/>
                      </a:pPr>
                      <a:r>
                        <a:rPr lang="en-GB" sz="1600" b="1" dirty="0" smtClean="0">
                          <a:solidFill>
                            <a:schemeClr val="tx1"/>
                          </a:solidFill>
                          <a:latin typeface="Calibri" pitchFamily="34" charset="0"/>
                          <a:cs typeface="Calibri" pitchFamily="34" charset="0"/>
                        </a:rPr>
                        <a:t>Font – Times new roman</a:t>
                      </a:r>
                    </a:p>
                    <a:p>
                      <a:pPr marL="0" marR="0" lvl="1" indent="0" algn="ctr" defTabSz="914400" rtl="0" eaLnBrk="1" fontAlgn="auto" latinLnBrk="0" hangingPunct="1">
                        <a:lnSpc>
                          <a:spcPct val="100000"/>
                        </a:lnSpc>
                        <a:spcBef>
                          <a:spcPts val="0"/>
                        </a:spcBef>
                        <a:spcAft>
                          <a:spcPts val="0"/>
                        </a:spcAft>
                        <a:buClrTx/>
                        <a:buSzTx/>
                        <a:buFontTx/>
                        <a:buNone/>
                        <a:tabLst/>
                        <a:defRPr/>
                      </a:pPr>
                      <a:r>
                        <a:rPr lang="en-GB" sz="1600" b="1" dirty="0" smtClean="0">
                          <a:solidFill>
                            <a:schemeClr val="tx1"/>
                          </a:solidFill>
                          <a:latin typeface="Calibri" pitchFamily="34" charset="0"/>
                          <a:cs typeface="Calibri" pitchFamily="34" charset="0"/>
                        </a:rPr>
                        <a:t>Titles will be bold</a:t>
                      </a:r>
                    </a:p>
                    <a:p>
                      <a:pPr marL="0" marR="0" lvl="1" indent="0" algn="ctr" defTabSz="914400" rtl="0" eaLnBrk="1" fontAlgn="auto" latinLnBrk="0" hangingPunct="1">
                        <a:lnSpc>
                          <a:spcPct val="100000"/>
                        </a:lnSpc>
                        <a:spcBef>
                          <a:spcPts val="0"/>
                        </a:spcBef>
                        <a:spcAft>
                          <a:spcPts val="0"/>
                        </a:spcAft>
                        <a:buClrTx/>
                        <a:buSzTx/>
                        <a:buFontTx/>
                        <a:buNone/>
                        <a:tabLst/>
                        <a:defRPr/>
                      </a:pPr>
                      <a:r>
                        <a:rPr lang="en-GB" sz="1600" b="1" dirty="0" smtClean="0">
                          <a:solidFill>
                            <a:schemeClr val="tx1"/>
                          </a:solidFill>
                          <a:latin typeface="Calibri" pitchFamily="34" charset="0"/>
                          <a:cs typeface="Calibri" pitchFamily="34" charset="0"/>
                        </a:rPr>
                        <a:t>Alignment – left unless stated</a:t>
                      </a:r>
                    </a:p>
                  </a:txBody>
                  <a:tcPr anchor="ctr"/>
                </a:tc>
                <a:tc hMerge="1">
                  <a:txBody>
                    <a:bodyPr/>
                    <a:lstStyle/>
                    <a:p>
                      <a:endParaRPr lang="en-GB" dirty="0"/>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600" b="1" noProof="0" dirty="0" smtClean="0">
                          <a:solidFill>
                            <a:schemeClr val="tx1"/>
                          </a:solidFill>
                          <a:latin typeface="Calibri" pitchFamily="34" charset="0"/>
                          <a:cs typeface="Calibri" pitchFamily="34" charset="0"/>
                        </a:rPr>
                        <a:t>Paragraph  line spacing</a:t>
                      </a:r>
                      <a:r>
                        <a:rPr lang="en-GB" sz="1600" b="1" baseline="0" noProof="0" dirty="0" smtClean="0">
                          <a:solidFill>
                            <a:schemeClr val="tx1"/>
                          </a:solidFill>
                          <a:latin typeface="Calibri" pitchFamily="34" charset="0"/>
                          <a:cs typeface="Calibri" pitchFamily="34" charset="0"/>
                        </a:rPr>
                        <a:t> set at 12pts after</a:t>
                      </a:r>
                      <a:endParaRPr lang="en-GB" sz="1600" b="1" noProof="0" dirty="0" smtClean="0">
                        <a:solidFill>
                          <a:schemeClr val="tx1"/>
                        </a:solidFill>
                        <a:latin typeface="Calibri" pitchFamily="34" charset="0"/>
                        <a:cs typeface="Calibri" pitchFamily="34" charset="0"/>
                      </a:endParaRPr>
                    </a:p>
                  </a:txBody>
                  <a:tcPr anchor="ctr"/>
                </a:tc>
                <a:tc hMerge="1">
                  <a:txBody>
                    <a:bodyPr/>
                    <a:lstStyle/>
                    <a:p>
                      <a:endParaRPr lang="en-GB" dirty="0"/>
                    </a:p>
                  </a:txBody>
                  <a:tcPr/>
                </a:tc>
              </a:tr>
              <a:tr h="1100383">
                <a:tc>
                  <a:txBody>
                    <a:bodyPr/>
                    <a:lstStyle/>
                    <a:p>
                      <a:pPr algn="ctr"/>
                      <a:r>
                        <a:rPr lang="en-GB" sz="1600" b="1" noProof="0" dirty="0" smtClean="0">
                          <a:solidFill>
                            <a:schemeClr val="tx1"/>
                          </a:solidFill>
                          <a:latin typeface="Calibri" pitchFamily="34" charset="0"/>
                          <a:cs typeface="Calibri" pitchFamily="34" charset="0"/>
                        </a:rPr>
                        <a:t>No Borders </a:t>
                      </a:r>
                      <a:endParaRPr lang="en-GB" sz="1600" b="1" noProof="0" dirty="0">
                        <a:solidFill>
                          <a:schemeClr val="tx1"/>
                        </a:solidFill>
                        <a:latin typeface="Calibri" pitchFamily="34" charset="0"/>
                        <a:cs typeface="Calibri" pitchFamily="34" charset="0"/>
                      </a:endParaRPr>
                    </a:p>
                  </a:txBody>
                  <a:tcPr anchor="ctr"/>
                </a:tc>
                <a:tc gridSpan="2">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GB" sz="1600" b="1" dirty="0" smtClean="0">
                          <a:solidFill>
                            <a:schemeClr val="tx1"/>
                          </a:solidFill>
                          <a:latin typeface="Calibri" pitchFamily="34" charset="0"/>
                          <a:cs typeface="Calibri" pitchFamily="34" charset="0"/>
                        </a:rPr>
                        <a:t>Logo – Will be placed in the top right of all documents</a:t>
                      </a:r>
                    </a:p>
                  </a:txBody>
                  <a:tcPr anchor="ctr"/>
                </a:tc>
                <a:tc hMerge="1">
                  <a:txBody>
                    <a:bodyPr/>
                    <a:lstStyle/>
                    <a:p>
                      <a:endParaRPr lang="en-GB"/>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GB" sz="1600" b="1" kern="1200" noProof="0" dirty="0" smtClean="0">
                          <a:solidFill>
                            <a:schemeClr val="tx1"/>
                          </a:solidFill>
                          <a:latin typeface="Calibri" pitchFamily="34" charset="0"/>
                          <a:ea typeface="+mn-ea"/>
                          <a:cs typeface="Calibri" pitchFamily="34" charset="0"/>
                        </a:rPr>
                        <a:t>Media on right </a:t>
                      </a:r>
                    </a:p>
                    <a:p>
                      <a:pPr marL="0" marR="0" indent="0" algn="ctr" defTabSz="914400" rtl="0" eaLnBrk="1" fontAlgn="auto" latinLnBrk="0" hangingPunct="1">
                        <a:lnSpc>
                          <a:spcPct val="100000"/>
                        </a:lnSpc>
                        <a:spcBef>
                          <a:spcPts val="0"/>
                        </a:spcBef>
                        <a:spcAft>
                          <a:spcPts val="0"/>
                        </a:spcAft>
                        <a:buClrTx/>
                        <a:buSzTx/>
                        <a:buFontTx/>
                        <a:buNone/>
                        <a:tabLst/>
                        <a:defRPr/>
                      </a:pPr>
                      <a:r>
                        <a:rPr kumimoji="0" lang="en-GB" sz="1600" b="1" kern="1200" noProof="0" dirty="0" smtClean="0">
                          <a:solidFill>
                            <a:schemeClr val="tx1"/>
                          </a:solidFill>
                          <a:latin typeface="Calibri" pitchFamily="34" charset="0"/>
                          <a:ea typeface="+mn-ea"/>
                          <a:cs typeface="Calibri" pitchFamily="34" charset="0"/>
                        </a:rPr>
                        <a:t>Text on left</a:t>
                      </a:r>
                    </a:p>
                    <a:p>
                      <a:pPr marL="0" marR="0" indent="0" algn="ctr" defTabSz="914400" rtl="0" eaLnBrk="1" fontAlgn="auto" latinLnBrk="0" hangingPunct="1">
                        <a:lnSpc>
                          <a:spcPct val="100000"/>
                        </a:lnSpc>
                        <a:spcBef>
                          <a:spcPts val="0"/>
                        </a:spcBef>
                        <a:spcAft>
                          <a:spcPts val="0"/>
                        </a:spcAft>
                        <a:buClrTx/>
                        <a:buSzTx/>
                        <a:buFontTx/>
                        <a:buNone/>
                        <a:tabLst/>
                        <a:defRPr/>
                      </a:pPr>
                      <a:r>
                        <a:rPr kumimoji="0" lang="en-GB" sz="1600" b="1" kern="1200" noProof="0" dirty="0" smtClean="0">
                          <a:solidFill>
                            <a:schemeClr val="tx1"/>
                          </a:solidFill>
                          <a:latin typeface="Calibri" pitchFamily="34" charset="0"/>
                          <a:ea typeface="+mn-ea"/>
                          <a:cs typeface="Calibri" pitchFamily="34" charset="0"/>
                        </a:rPr>
                        <a:t>Links on the left hand-side</a:t>
                      </a:r>
                    </a:p>
                  </a:txBody>
                  <a:tcPr anchor="ctr"/>
                </a:tc>
                <a:tc hMerge="1">
                  <a:txBody>
                    <a:bodyPr/>
                    <a:lstStyle/>
                    <a:p>
                      <a:endParaRPr lang="en-GB"/>
                    </a:p>
                  </a:txBody>
                  <a:tcPr/>
                </a:tc>
                <a:tc>
                  <a:txBody>
                    <a:bodyPr/>
                    <a:lstStyle/>
                    <a:p>
                      <a:pPr algn="ctr">
                        <a:spcBef>
                          <a:spcPts val="300"/>
                        </a:spcBef>
                      </a:pPr>
                      <a:r>
                        <a:rPr kumimoji="0" lang="en-GB" sz="1600" b="1" kern="1200" noProof="0" dirty="0" smtClean="0">
                          <a:solidFill>
                            <a:schemeClr val="tx1"/>
                          </a:solidFill>
                          <a:latin typeface="Calibri" pitchFamily="34" charset="0"/>
                          <a:ea typeface="+mn-ea"/>
                          <a:cs typeface="Calibri" pitchFamily="34" charset="0"/>
                        </a:rPr>
                        <a:t>Internal links will be standard square blue push buttons</a:t>
                      </a:r>
                    </a:p>
                    <a:p>
                      <a:pPr algn="ctr">
                        <a:spcBef>
                          <a:spcPts val="300"/>
                        </a:spcBef>
                      </a:pPr>
                      <a:r>
                        <a:rPr kumimoji="0" lang="en-GB" sz="1600" b="1" kern="1200" noProof="0" dirty="0" smtClean="0">
                          <a:solidFill>
                            <a:schemeClr val="tx1"/>
                          </a:solidFill>
                          <a:latin typeface="Calibri" pitchFamily="34" charset="0"/>
                          <a:ea typeface="+mn-ea"/>
                          <a:cs typeface="Calibri" pitchFamily="34" charset="0"/>
                        </a:rPr>
                        <a:t>External links will be text – Colour etc</a:t>
                      </a:r>
                    </a:p>
                  </a:txBody>
                  <a:tcPr anchor="ctr"/>
                </a:tc>
              </a:tr>
            </a:tbl>
          </a:graphicData>
        </a:graphic>
      </p:graphicFrame>
      <p:sp>
        <p:nvSpPr>
          <p:cNvPr id="23" name="Title 1"/>
          <p:cNvSpPr txBox="1">
            <a:spLocks/>
          </p:cNvSpPr>
          <p:nvPr/>
        </p:nvSpPr>
        <p:spPr>
          <a:xfrm>
            <a:off x="228600" y="188640"/>
            <a:ext cx="8807896" cy="360040"/>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sz="40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r>
              <a:rPr lang="en-GB" sz="1900" dirty="0" smtClean="0"/>
              <a:t>LO2 - Be able to devise an interactive media product – Housestyle</a:t>
            </a:r>
            <a:endParaRPr lang="en-US" sz="1900" dirty="0"/>
          </a:p>
        </p:txBody>
      </p:sp>
    </p:spTree>
    <p:extLst>
      <p:ext uri="{BB962C8B-B14F-4D97-AF65-F5344CB8AC3E}">
        <p14:creationId xmlns:p14="http://schemas.microsoft.com/office/powerpoint/2010/main" val="16800128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Rectangle 23"/>
          <p:cNvSpPr/>
          <p:nvPr/>
        </p:nvSpPr>
        <p:spPr>
          <a:xfrm>
            <a:off x="323528" y="764704"/>
            <a:ext cx="3456384" cy="3939540"/>
          </a:xfrm>
          <a:prstGeom prst="rect">
            <a:avLst/>
          </a:prstGeom>
        </p:spPr>
        <p:txBody>
          <a:bodyPr wrap="square">
            <a:spAutoFit/>
          </a:bodyPr>
          <a:lstStyle/>
          <a:p>
            <a:pPr algn="ctr">
              <a:spcBef>
                <a:spcPts val="300"/>
              </a:spcBef>
            </a:pPr>
            <a:r>
              <a:rPr lang="en-GB" sz="2000" b="1" dirty="0" smtClean="0">
                <a:latin typeface="Calibri" pitchFamily="34" charset="0"/>
                <a:cs typeface="Calibri" pitchFamily="34" charset="0"/>
              </a:rPr>
              <a:t>Further Explanation</a:t>
            </a:r>
          </a:p>
          <a:p>
            <a:pPr marL="457200" indent="-457200">
              <a:spcBef>
                <a:spcPts val="300"/>
              </a:spcBef>
              <a:buFont typeface="Wingdings" pitchFamily="2" charset="2"/>
              <a:buChar char="ü"/>
            </a:pPr>
            <a:r>
              <a:rPr lang="en-GB" sz="2000" dirty="0" smtClean="0">
                <a:latin typeface="Calibri" pitchFamily="34" charset="0"/>
                <a:cs typeface="Calibri" pitchFamily="34" charset="0"/>
              </a:rPr>
              <a:t>Certain screens will have sound which can be muted.</a:t>
            </a:r>
          </a:p>
          <a:p>
            <a:pPr marL="457200" indent="-457200">
              <a:spcBef>
                <a:spcPts val="300"/>
              </a:spcBef>
              <a:buFont typeface="Wingdings" pitchFamily="2" charset="2"/>
              <a:buChar char="ü"/>
            </a:pPr>
            <a:r>
              <a:rPr lang="en-GB" sz="2000" dirty="0" smtClean="0">
                <a:latin typeface="Calibri" pitchFamily="34" charset="0"/>
                <a:cs typeface="Calibri" pitchFamily="34" charset="0"/>
              </a:rPr>
              <a:t>There will be a quiz which users will move images into words which will self mark.</a:t>
            </a:r>
          </a:p>
          <a:p>
            <a:pPr marL="457200" indent="-457200">
              <a:spcBef>
                <a:spcPts val="300"/>
              </a:spcBef>
              <a:buFont typeface="Wingdings" pitchFamily="2" charset="2"/>
              <a:buChar char="ü"/>
            </a:pPr>
            <a:r>
              <a:rPr lang="en-GB" sz="2000" dirty="0" smtClean="0">
                <a:latin typeface="Calibri" pitchFamily="34" charset="0"/>
                <a:cs typeface="Calibri" pitchFamily="34" charset="0"/>
              </a:rPr>
              <a:t>There will also be multiple answer quiz which give instant feedback</a:t>
            </a:r>
          </a:p>
          <a:p>
            <a:pPr marL="457200" indent="-457200">
              <a:spcBef>
                <a:spcPts val="300"/>
              </a:spcBef>
              <a:buFont typeface="Wingdings" pitchFamily="2" charset="2"/>
              <a:buChar char="ü"/>
            </a:pPr>
            <a:r>
              <a:rPr lang="en-GB" sz="2000" dirty="0" smtClean="0">
                <a:latin typeface="Calibri" pitchFamily="34" charset="0"/>
                <a:cs typeface="Calibri" pitchFamily="34" charset="0"/>
              </a:rPr>
              <a:t>etc…</a:t>
            </a:r>
          </a:p>
        </p:txBody>
      </p:sp>
      <p:sp>
        <p:nvSpPr>
          <p:cNvPr id="25" name="TextBox 24"/>
          <p:cNvSpPr txBox="1"/>
          <p:nvPr/>
        </p:nvSpPr>
        <p:spPr>
          <a:xfrm>
            <a:off x="228600" y="5229200"/>
            <a:ext cx="8773696" cy="1200329"/>
          </a:xfrm>
          <a:prstGeom prst="rect">
            <a:avLst/>
          </a:prstGeom>
          <a:noFill/>
        </p:spPr>
        <p:txBody>
          <a:bodyPr wrap="square" rtlCol="0">
            <a:spAutoFit/>
          </a:bodyPr>
          <a:lstStyle/>
          <a:p>
            <a:r>
              <a:rPr lang="en-US" b="1" dirty="0"/>
              <a:t>Task </a:t>
            </a:r>
            <a:r>
              <a:rPr lang="en-US" b="1" dirty="0" smtClean="0"/>
              <a:t>4 </a:t>
            </a:r>
            <a:r>
              <a:rPr lang="en-US" b="1" dirty="0"/>
              <a:t>– </a:t>
            </a:r>
            <a:r>
              <a:rPr lang="en-US" b="1" dirty="0" smtClean="0"/>
              <a:t>P2.4</a:t>
            </a:r>
            <a:r>
              <a:rPr lang="en-US" dirty="0" smtClean="0"/>
              <a:t> </a:t>
            </a:r>
            <a:r>
              <a:rPr lang="en-US" dirty="0"/>
              <a:t>- Identify and explain an appropriate </a:t>
            </a:r>
            <a:r>
              <a:rPr lang="en-GB" dirty="0" smtClean="0"/>
              <a:t>consistent interface for </a:t>
            </a:r>
            <a:r>
              <a:rPr lang="en-GB" dirty="0"/>
              <a:t>the </a:t>
            </a:r>
            <a:r>
              <a:rPr lang="en-GB" dirty="0" smtClean="0"/>
              <a:t>interactive media product</a:t>
            </a:r>
            <a:r>
              <a:rPr lang="en-GB" dirty="0"/>
              <a:t> and justify your choices and design decisions.</a:t>
            </a:r>
            <a:endParaRPr lang="en-GB" dirty="0" smtClean="0">
              <a:cs typeface="Calibri" pitchFamily="34" charset="0"/>
            </a:endParaRPr>
          </a:p>
          <a:p>
            <a:r>
              <a:rPr lang="en-GB" dirty="0" smtClean="0">
                <a:cs typeface="Calibri" pitchFamily="34" charset="0"/>
              </a:rPr>
              <a:t>Remember you are designing the </a:t>
            </a:r>
            <a:r>
              <a:rPr lang="en-GB" b="1" dirty="0" smtClean="0">
                <a:cs typeface="Calibri" pitchFamily="34" charset="0"/>
              </a:rPr>
              <a:t>INTERFACE</a:t>
            </a:r>
            <a:r>
              <a:rPr lang="en-GB" dirty="0" smtClean="0">
                <a:cs typeface="Calibri" pitchFamily="34" charset="0"/>
              </a:rPr>
              <a:t> – the tools and layout the users will use to interact within your product.</a:t>
            </a:r>
            <a:endParaRPr lang="en-US" dirty="0">
              <a:cs typeface="Calibri" pitchFamily="34" charset="0"/>
            </a:endParaRPr>
          </a:p>
        </p:txBody>
      </p:sp>
      <p:grpSp>
        <p:nvGrpSpPr>
          <p:cNvPr id="27" name="Group 26"/>
          <p:cNvGrpSpPr/>
          <p:nvPr/>
        </p:nvGrpSpPr>
        <p:grpSpPr>
          <a:xfrm>
            <a:off x="3851920" y="764704"/>
            <a:ext cx="5011685" cy="4320480"/>
            <a:chOff x="2195736" y="1988840"/>
            <a:chExt cx="5011685" cy="3316143"/>
          </a:xfrm>
        </p:grpSpPr>
        <p:grpSp>
          <p:nvGrpSpPr>
            <p:cNvPr id="5" name="Group 4"/>
            <p:cNvGrpSpPr/>
            <p:nvPr/>
          </p:nvGrpSpPr>
          <p:grpSpPr>
            <a:xfrm>
              <a:off x="2195736" y="1988840"/>
              <a:ext cx="5011685" cy="3312368"/>
              <a:chOff x="226329" y="3067052"/>
              <a:chExt cx="4164666" cy="3071810"/>
            </a:xfrm>
          </p:grpSpPr>
          <p:sp>
            <p:nvSpPr>
              <p:cNvPr id="6" name="Rectangle 8"/>
              <p:cNvSpPr>
                <a:spLocks noChangeArrowheads="1"/>
              </p:cNvSpPr>
              <p:nvPr/>
            </p:nvSpPr>
            <p:spPr bwMode="auto">
              <a:xfrm>
                <a:off x="285720" y="3067052"/>
                <a:ext cx="4105275" cy="3067051"/>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wrap="none" anchor="ctr"/>
              <a:lstStyle/>
              <a:p>
                <a:endParaRPr lang="en-US">
                  <a:latin typeface="Calibri" pitchFamily="34" charset="0"/>
                  <a:cs typeface="Calibri" pitchFamily="34" charset="0"/>
                </a:endParaRPr>
              </a:p>
            </p:txBody>
          </p:sp>
          <p:sp>
            <p:nvSpPr>
              <p:cNvPr id="7" name="Rectangle 9"/>
              <p:cNvSpPr>
                <a:spLocks noChangeArrowheads="1"/>
              </p:cNvSpPr>
              <p:nvPr/>
            </p:nvSpPr>
            <p:spPr bwMode="auto">
              <a:xfrm>
                <a:off x="358744" y="4167173"/>
                <a:ext cx="784231" cy="360363"/>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wrap="none" anchor="ctr"/>
              <a:lstStyle/>
              <a:p>
                <a:pPr algn="ctr"/>
                <a:r>
                  <a:rPr lang="en-GB" sz="1200" dirty="0" smtClean="0">
                    <a:latin typeface="Calibri" pitchFamily="34" charset="0"/>
                    <a:cs typeface="Calibri" pitchFamily="34" charset="0"/>
                  </a:rPr>
                  <a:t>Link</a:t>
                </a:r>
                <a:endParaRPr lang="en-GB" sz="1200" dirty="0">
                  <a:latin typeface="Calibri" pitchFamily="34" charset="0"/>
                  <a:cs typeface="Calibri" pitchFamily="34" charset="0"/>
                </a:endParaRPr>
              </a:p>
            </p:txBody>
          </p:sp>
          <p:sp>
            <p:nvSpPr>
              <p:cNvPr id="8" name="Text Box 10"/>
              <p:cNvSpPr txBox="1">
                <a:spLocks noChangeArrowheads="1"/>
              </p:cNvSpPr>
              <p:nvPr/>
            </p:nvSpPr>
            <p:spPr bwMode="auto">
              <a:xfrm>
                <a:off x="226329" y="3738545"/>
                <a:ext cx="1042988" cy="369332"/>
              </a:xfrm>
              <a:prstGeom prst="rect">
                <a:avLst/>
              </a:prstGeom>
              <a:noFill/>
              <a:ln w="9525">
                <a:noFill/>
                <a:miter lim="800000"/>
                <a:headEnd/>
                <a:tailEnd/>
              </a:ln>
            </p:spPr>
            <p:txBody>
              <a:bodyPr wrap="square">
                <a:spAutoFit/>
              </a:bodyPr>
              <a:lstStyle/>
              <a:p>
                <a:pPr algn="ctr">
                  <a:spcBef>
                    <a:spcPct val="50000"/>
                  </a:spcBef>
                </a:pPr>
                <a:r>
                  <a:rPr lang="en-GB" dirty="0">
                    <a:latin typeface="Calibri" pitchFamily="34" charset="0"/>
                    <a:cs typeface="Calibri" pitchFamily="34" charset="0"/>
                  </a:rPr>
                  <a:t>Links</a:t>
                </a:r>
              </a:p>
            </p:txBody>
          </p:sp>
          <p:sp>
            <p:nvSpPr>
              <p:cNvPr id="9" name="Line 11"/>
              <p:cNvSpPr>
                <a:spLocks noChangeShapeType="1"/>
              </p:cNvSpPr>
              <p:nvPr/>
            </p:nvSpPr>
            <p:spPr bwMode="auto">
              <a:xfrm flipH="1">
                <a:off x="285720" y="3781432"/>
                <a:ext cx="4105275" cy="0"/>
              </a:xfrm>
              <a:prstGeom prst="line">
                <a:avLst/>
              </a:prstGeom>
              <a:noFill/>
              <a:ln w="9525">
                <a:solidFill>
                  <a:schemeClr val="tx1"/>
                </a:solidFill>
                <a:round/>
                <a:headEnd/>
                <a:tailEnd/>
              </a:ln>
            </p:spPr>
            <p:txBody>
              <a:bodyPr/>
              <a:lstStyle/>
              <a:p>
                <a:endParaRPr lang="en-US">
                  <a:latin typeface="Calibri" pitchFamily="34" charset="0"/>
                  <a:cs typeface="Calibri" pitchFamily="34" charset="0"/>
                </a:endParaRPr>
              </a:p>
            </p:txBody>
          </p:sp>
          <p:sp>
            <p:nvSpPr>
              <p:cNvPr id="10" name="Rectangle 12"/>
              <p:cNvSpPr>
                <a:spLocks noChangeArrowheads="1"/>
              </p:cNvSpPr>
              <p:nvPr/>
            </p:nvSpPr>
            <p:spPr bwMode="auto">
              <a:xfrm>
                <a:off x="285693" y="3067052"/>
                <a:ext cx="949830" cy="714380"/>
              </a:xfrm>
              <a:prstGeom prst="rect">
                <a:avLst/>
              </a:prstGeom>
              <a:noFill/>
              <a:ln w="9525">
                <a:solidFill>
                  <a:schemeClr val="tx1"/>
                </a:solidFill>
                <a:round/>
                <a:headEnd/>
                <a:tailEnd/>
              </a:ln>
            </p:spPr>
            <p:txBody>
              <a:bodyPr anchor="ctr"/>
              <a:lstStyle/>
              <a:p>
                <a:pPr algn="ctr"/>
                <a:r>
                  <a:rPr lang="en-GB" sz="1400" b="1" dirty="0" smtClean="0">
                    <a:latin typeface="Calibri" pitchFamily="34" charset="0"/>
                    <a:cs typeface="Calibri" pitchFamily="34" charset="0"/>
                  </a:rPr>
                  <a:t>LOGO</a:t>
                </a:r>
              </a:p>
              <a:p>
                <a:pPr algn="ctr"/>
                <a:r>
                  <a:rPr lang="en-GB" sz="1400" dirty="0" smtClean="0">
                    <a:latin typeface="Calibri" pitchFamily="34" charset="0"/>
                    <a:cs typeface="Calibri" pitchFamily="34" charset="0"/>
                  </a:rPr>
                  <a:t>Leads to main menu</a:t>
                </a:r>
                <a:endParaRPr lang="en-GB" sz="1400" dirty="0">
                  <a:latin typeface="Calibri" pitchFamily="34" charset="0"/>
                  <a:cs typeface="Calibri" pitchFamily="34" charset="0"/>
                </a:endParaRPr>
              </a:p>
            </p:txBody>
          </p:sp>
          <p:sp>
            <p:nvSpPr>
              <p:cNvPr id="11" name="Rectangle 14"/>
              <p:cNvSpPr>
                <a:spLocks noChangeArrowheads="1"/>
              </p:cNvSpPr>
              <p:nvPr/>
            </p:nvSpPr>
            <p:spPr bwMode="auto">
              <a:xfrm>
                <a:off x="358744" y="4667239"/>
                <a:ext cx="784231" cy="360363"/>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wrap="none" anchor="ctr"/>
              <a:lstStyle/>
              <a:p>
                <a:pPr algn="ctr"/>
                <a:r>
                  <a:rPr lang="en-GB" sz="1200" dirty="0" smtClean="0">
                    <a:latin typeface="Calibri" pitchFamily="34" charset="0"/>
                    <a:cs typeface="Calibri" pitchFamily="34" charset="0"/>
                  </a:rPr>
                  <a:t>Link</a:t>
                </a:r>
                <a:endParaRPr lang="en-GB" sz="1200" dirty="0">
                  <a:latin typeface="Calibri" pitchFamily="34" charset="0"/>
                  <a:cs typeface="Calibri" pitchFamily="34" charset="0"/>
                </a:endParaRPr>
              </a:p>
            </p:txBody>
          </p:sp>
          <p:sp>
            <p:nvSpPr>
              <p:cNvPr id="12" name="Rectangle 15"/>
              <p:cNvSpPr>
                <a:spLocks noChangeArrowheads="1"/>
              </p:cNvSpPr>
              <p:nvPr/>
            </p:nvSpPr>
            <p:spPr bwMode="auto">
              <a:xfrm>
                <a:off x="358744" y="5167305"/>
                <a:ext cx="784231" cy="360363"/>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wrap="none" anchor="ctr"/>
              <a:lstStyle/>
              <a:p>
                <a:pPr algn="ctr"/>
                <a:r>
                  <a:rPr lang="en-GB" sz="1400" dirty="0" smtClean="0">
                    <a:latin typeface="Calibri" pitchFamily="34" charset="0"/>
                    <a:cs typeface="Calibri" pitchFamily="34" charset="0"/>
                  </a:rPr>
                  <a:t>Link</a:t>
                </a:r>
                <a:endParaRPr lang="en-GB" sz="1400" dirty="0">
                  <a:latin typeface="Calibri" pitchFamily="34" charset="0"/>
                  <a:cs typeface="Calibri" pitchFamily="34" charset="0"/>
                </a:endParaRPr>
              </a:p>
            </p:txBody>
          </p:sp>
          <p:sp>
            <p:nvSpPr>
              <p:cNvPr id="13" name="Text Box 16"/>
              <p:cNvSpPr txBox="1">
                <a:spLocks noChangeArrowheads="1"/>
              </p:cNvSpPr>
              <p:nvPr/>
            </p:nvSpPr>
            <p:spPr bwMode="auto">
              <a:xfrm>
                <a:off x="1354252" y="3176891"/>
                <a:ext cx="2714644" cy="461665"/>
              </a:xfrm>
              <a:prstGeom prst="rect">
                <a:avLst/>
              </a:prstGeom>
              <a:noFill/>
              <a:ln w="9525">
                <a:noFill/>
                <a:miter lim="800000"/>
                <a:headEnd/>
                <a:tailEnd/>
              </a:ln>
            </p:spPr>
            <p:txBody>
              <a:bodyPr wrap="square">
                <a:spAutoFit/>
              </a:bodyPr>
              <a:lstStyle/>
              <a:p>
                <a:pPr>
                  <a:spcBef>
                    <a:spcPct val="50000"/>
                  </a:spcBef>
                </a:pPr>
                <a:r>
                  <a:rPr lang="en-GB" sz="2400" dirty="0" smtClean="0">
                    <a:latin typeface="Calibri" pitchFamily="34" charset="0"/>
                    <a:cs typeface="Calibri" pitchFamily="34" charset="0"/>
                  </a:rPr>
                  <a:t>Title</a:t>
                </a:r>
                <a:endParaRPr lang="en-GB" sz="2400" dirty="0">
                  <a:latin typeface="Calibri" pitchFamily="34" charset="0"/>
                  <a:cs typeface="Calibri" pitchFamily="34" charset="0"/>
                </a:endParaRPr>
              </a:p>
            </p:txBody>
          </p:sp>
          <p:sp>
            <p:nvSpPr>
              <p:cNvPr id="14" name="Rectangle 19"/>
              <p:cNvSpPr>
                <a:spLocks noChangeArrowheads="1"/>
              </p:cNvSpPr>
              <p:nvPr/>
            </p:nvSpPr>
            <p:spPr bwMode="auto">
              <a:xfrm>
                <a:off x="358744" y="5667371"/>
                <a:ext cx="784231" cy="360363"/>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wrap="none" anchor="ctr"/>
              <a:lstStyle/>
              <a:p>
                <a:pPr algn="ctr"/>
                <a:r>
                  <a:rPr lang="en-GB" sz="1200" dirty="0" smtClean="0">
                    <a:latin typeface="Calibri" pitchFamily="34" charset="0"/>
                    <a:cs typeface="Calibri" pitchFamily="34" charset="0"/>
                  </a:rPr>
                  <a:t>Link</a:t>
                </a:r>
                <a:endParaRPr lang="en-GB" sz="1200" dirty="0">
                  <a:latin typeface="Calibri" pitchFamily="34" charset="0"/>
                  <a:cs typeface="Calibri" pitchFamily="34" charset="0"/>
                </a:endParaRPr>
              </a:p>
            </p:txBody>
          </p:sp>
          <p:cxnSp>
            <p:nvCxnSpPr>
              <p:cNvPr id="15" name="Straight Connector 14"/>
              <p:cNvCxnSpPr/>
              <p:nvPr/>
            </p:nvCxnSpPr>
            <p:spPr>
              <a:xfrm>
                <a:off x="1238561" y="5710258"/>
                <a:ext cx="3143272" cy="1588"/>
              </a:xfrm>
              <a:prstGeom prst="line">
                <a:avLst/>
              </a:prstGeom>
              <a:noFill/>
              <a:ln w="9525">
                <a:solidFill>
                  <a:schemeClr val="tx1"/>
                </a:solidFill>
                <a:round/>
                <a:headEnd/>
                <a:tailEnd/>
              </a:ln>
            </p:spPr>
          </p:cxnSp>
          <p:cxnSp>
            <p:nvCxnSpPr>
              <p:cNvPr id="16" name="Straight Connector 15"/>
              <p:cNvCxnSpPr/>
              <p:nvPr/>
            </p:nvCxnSpPr>
            <p:spPr>
              <a:xfrm rot="5400000">
                <a:off x="1604304" y="4953773"/>
                <a:ext cx="2345780" cy="4927"/>
              </a:xfrm>
              <a:prstGeom prst="line">
                <a:avLst/>
              </a:prstGeom>
              <a:noFill/>
              <a:ln w="9525">
                <a:solidFill>
                  <a:schemeClr val="tx1"/>
                </a:solidFill>
                <a:round/>
                <a:headEnd/>
                <a:tailEnd/>
              </a:ln>
            </p:spPr>
          </p:cxnSp>
          <p:cxnSp>
            <p:nvCxnSpPr>
              <p:cNvPr id="17" name="Straight Connector 16"/>
              <p:cNvCxnSpPr/>
              <p:nvPr/>
            </p:nvCxnSpPr>
            <p:spPr>
              <a:xfrm rot="5400000">
                <a:off x="56411" y="4959750"/>
                <a:ext cx="2357430" cy="794"/>
              </a:xfrm>
              <a:prstGeom prst="line">
                <a:avLst/>
              </a:prstGeom>
              <a:noFill/>
              <a:ln w="9525">
                <a:solidFill>
                  <a:schemeClr val="tx1"/>
                </a:solidFill>
                <a:round/>
                <a:headEnd/>
                <a:tailEnd/>
              </a:ln>
            </p:spPr>
          </p:cxnSp>
          <p:sp>
            <p:nvSpPr>
              <p:cNvPr id="20" name="TextBox 19"/>
              <p:cNvSpPr txBox="1"/>
              <p:nvPr/>
            </p:nvSpPr>
            <p:spPr>
              <a:xfrm>
                <a:off x="1195286" y="5810247"/>
                <a:ext cx="1702438" cy="230832"/>
              </a:xfrm>
              <a:prstGeom prst="rect">
                <a:avLst/>
              </a:prstGeom>
              <a:noFill/>
            </p:spPr>
            <p:txBody>
              <a:bodyPr wrap="square" rtlCol="0">
                <a:spAutoFit/>
              </a:bodyPr>
              <a:lstStyle/>
              <a:p>
                <a:pPr algn="ctr"/>
                <a:r>
                  <a:rPr lang="en-GB" sz="900" dirty="0" smtClean="0">
                    <a:latin typeface="Calibri" pitchFamily="34" charset="0"/>
                    <a:cs typeface="Calibri" pitchFamily="34" charset="0"/>
                  </a:rPr>
                  <a:t>External link s related to the subject</a:t>
                </a:r>
                <a:endParaRPr lang="en-US" sz="900" dirty="0">
                  <a:latin typeface="Calibri" pitchFamily="34" charset="0"/>
                  <a:cs typeface="Calibri" pitchFamily="34" charset="0"/>
                </a:endParaRPr>
              </a:p>
            </p:txBody>
          </p:sp>
          <p:sp>
            <p:nvSpPr>
              <p:cNvPr id="21" name="TextBox 20"/>
              <p:cNvSpPr txBox="1"/>
              <p:nvPr/>
            </p:nvSpPr>
            <p:spPr>
              <a:xfrm>
                <a:off x="2838360" y="4167173"/>
                <a:ext cx="1543473" cy="938719"/>
              </a:xfrm>
              <a:prstGeom prst="rect">
                <a:avLst/>
              </a:prstGeom>
              <a:noFill/>
            </p:spPr>
            <p:txBody>
              <a:bodyPr wrap="square" rtlCol="0">
                <a:spAutoFit/>
              </a:bodyPr>
              <a:lstStyle/>
              <a:p>
                <a:pPr algn="ctr"/>
                <a:r>
                  <a:rPr lang="en-GB" sz="1100" dirty="0" smtClean="0">
                    <a:latin typeface="Calibri" pitchFamily="34" charset="0"/>
                    <a:cs typeface="Calibri" pitchFamily="34" charset="0"/>
                  </a:rPr>
                  <a:t>Text boxes will appear and explain facts when certain areas are rolled over on the image or at certain points of a video.</a:t>
                </a:r>
                <a:endParaRPr lang="en-US" sz="1100" dirty="0">
                  <a:latin typeface="Calibri" pitchFamily="34" charset="0"/>
                  <a:cs typeface="Calibri" pitchFamily="34" charset="0"/>
                </a:endParaRPr>
              </a:p>
            </p:txBody>
          </p:sp>
          <p:sp>
            <p:nvSpPr>
              <p:cNvPr id="22" name="TextBox 21"/>
              <p:cNvSpPr txBox="1"/>
              <p:nvPr/>
            </p:nvSpPr>
            <p:spPr>
              <a:xfrm>
                <a:off x="1374383" y="4310049"/>
                <a:ext cx="1285884" cy="600164"/>
              </a:xfrm>
              <a:prstGeom prst="rect">
                <a:avLst/>
              </a:prstGeom>
              <a:noFill/>
            </p:spPr>
            <p:txBody>
              <a:bodyPr wrap="square" rtlCol="0">
                <a:spAutoFit/>
              </a:bodyPr>
              <a:lstStyle/>
              <a:p>
                <a:pPr algn="ctr"/>
                <a:r>
                  <a:rPr lang="en-GB" sz="1100" dirty="0" smtClean="0">
                    <a:latin typeface="Calibri" pitchFamily="34" charset="0"/>
                    <a:cs typeface="Calibri" pitchFamily="34" charset="0"/>
                  </a:rPr>
                  <a:t>Multimedia component to include images, animations and videos</a:t>
                </a:r>
                <a:endParaRPr lang="en-US" sz="1100" dirty="0">
                  <a:latin typeface="Calibri" pitchFamily="34" charset="0"/>
                  <a:cs typeface="Calibri" pitchFamily="34" charset="0"/>
                </a:endParaRPr>
              </a:p>
            </p:txBody>
          </p:sp>
        </p:grpSp>
        <p:pic>
          <p:nvPicPr>
            <p:cNvPr id="23" name="Picture 2" descr="http://www.eachandeverydetail.com/blog/wp-content/uploads/2009/07/question-mark.jpg"/>
            <p:cNvPicPr>
              <a:picLocks noChangeAspect="1" noChangeArrowheads="1"/>
            </p:cNvPicPr>
            <p:nvPr/>
          </p:nvPicPr>
          <p:blipFill>
            <a:blip r:embed="rId2" cstate="print">
              <a:clrChange>
                <a:clrFrom>
                  <a:srgbClr val="FEFEFE"/>
                </a:clrFrom>
                <a:clrTo>
                  <a:srgbClr val="FEFEFE">
                    <a:alpha val="0"/>
                  </a:srgbClr>
                </a:clrTo>
              </a:clrChange>
            </a:blip>
            <a:srcRect/>
            <a:stretch>
              <a:fillRect/>
            </a:stretch>
          </p:blipFill>
          <p:spPr bwMode="auto">
            <a:xfrm>
              <a:off x="6588224" y="2060848"/>
              <a:ext cx="582881" cy="577856"/>
            </a:xfrm>
            <a:prstGeom prst="rect">
              <a:avLst/>
            </a:prstGeom>
            <a:noFill/>
          </p:spPr>
        </p:pic>
        <p:sp>
          <p:nvSpPr>
            <p:cNvPr id="28" name="Right Arrow 27"/>
            <p:cNvSpPr/>
            <p:nvPr/>
          </p:nvSpPr>
          <p:spPr>
            <a:xfrm>
              <a:off x="6588224" y="4509120"/>
              <a:ext cx="500066" cy="2143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p:cNvSpPr txBox="1"/>
            <p:nvPr/>
          </p:nvSpPr>
          <p:spPr>
            <a:xfrm>
              <a:off x="5292080" y="4797152"/>
              <a:ext cx="1832660" cy="507831"/>
            </a:xfrm>
            <a:prstGeom prst="rect">
              <a:avLst/>
            </a:prstGeom>
            <a:noFill/>
          </p:spPr>
          <p:txBody>
            <a:bodyPr wrap="square" rtlCol="0">
              <a:spAutoFit/>
            </a:bodyPr>
            <a:lstStyle/>
            <a:p>
              <a:pPr algn="ctr"/>
              <a:r>
                <a:rPr lang="en-GB" sz="900" dirty="0" smtClean="0"/>
                <a:t>Test Me!</a:t>
              </a:r>
            </a:p>
            <a:p>
              <a:pPr algn="ctr"/>
              <a:r>
                <a:rPr lang="en-GB" sz="900" dirty="0" smtClean="0"/>
                <a:t>Leads to a quiz on some screens</a:t>
              </a:r>
              <a:endParaRPr lang="en-US" sz="900" dirty="0"/>
            </a:p>
          </p:txBody>
        </p:sp>
        <p:sp>
          <p:nvSpPr>
            <p:cNvPr id="26" name="Right Arrow 25"/>
            <p:cNvSpPr/>
            <p:nvPr/>
          </p:nvSpPr>
          <p:spPr>
            <a:xfrm rot="10800000">
              <a:off x="5944142" y="4509120"/>
              <a:ext cx="500066" cy="2143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1" name="Title 1"/>
          <p:cNvSpPr txBox="1">
            <a:spLocks/>
          </p:cNvSpPr>
          <p:nvPr/>
        </p:nvSpPr>
        <p:spPr>
          <a:xfrm>
            <a:off x="228600" y="188640"/>
            <a:ext cx="8807896" cy="360040"/>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sz="40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r>
              <a:rPr lang="en-GB" sz="2100" dirty="0" smtClean="0"/>
              <a:t>LO2 - Be able to devise an interactive media product – Interface</a:t>
            </a:r>
            <a:endParaRPr lang="en-US" sz="2100" dirty="0"/>
          </a:p>
        </p:txBody>
      </p:sp>
    </p:spTree>
    <p:extLst>
      <p:ext uri="{BB962C8B-B14F-4D97-AF65-F5344CB8AC3E}">
        <p14:creationId xmlns:p14="http://schemas.microsoft.com/office/powerpoint/2010/main" val="3834259556"/>
      </p:ext>
    </p:extLst>
  </p:cSld>
  <p:clrMapOvr>
    <a:masterClrMapping/>
  </p:clrMapOv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5719</TotalTime>
  <Words>3764</Words>
  <Application>Microsoft Office PowerPoint</Application>
  <PresentationFormat>On-screen Show (4:3)</PresentationFormat>
  <Paragraphs>323</Paragraphs>
  <Slides>26</Slides>
  <Notes>2</Notes>
  <HiddenSlides>6</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Concourse</vt:lpstr>
      <vt:lpstr>Unit 17</vt:lpstr>
      <vt:lpstr>LO2 – Assessment Objective</vt:lpstr>
      <vt:lpstr>Assessment Criteria P2 and M2</vt:lpstr>
      <vt:lpstr>LO2 - Be able to devise an interactive media product </vt:lpstr>
      <vt:lpstr>PowerPoint Presentation</vt:lpstr>
      <vt:lpstr>LO2 - Be able to devise an interactive media product – Product Brief</vt:lpstr>
      <vt:lpstr>PowerPoint Presentation</vt:lpstr>
      <vt:lpstr>PowerPoint Presentation</vt:lpstr>
      <vt:lpstr>PowerPoint Presentation</vt:lpstr>
      <vt:lpstr>PowerPoint Presentation</vt:lpstr>
      <vt:lpstr>LO2 - Be able to devise an interactive media product  - Planning and Design</vt:lpstr>
      <vt:lpstr>LO2 - Be able to devise an interactive media product  - Planning and Design</vt:lpstr>
      <vt:lpstr>PowerPoint Presentation</vt:lpstr>
      <vt:lpstr>PowerPoint Presentation</vt:lpstr>
      <vt:lpstr>Images</vt:lpstr>
      <vt:lpstr>LO2 - Optimise your Multimedia Elements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LO2 - Be able to devise an interactive media product  - Legal and ethical considerations </vt:lpstr>
      <vt:lpstr>LO2 - Task List</vt:lpstr>
    </vt:vector>
  </TitlesOfParts>
  <Company>Personal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09</dc:title>
  <dc:creator>Home</dc:creator>
  <cp:lastModifiedBy>Stephen Rafferty</cp:lastModifiedBy>
  <cp:revision>132</cp:revision>
  <dcterms:created xsi:type="dcterms:W3CDTF">2010-12-28T13:51:34Z</dcterms:created>
  <dcterms:modified xsi:type="dcterms:W3CDTF">2014-05-27T17:08:58Z</dcterms:modified>
</cp:coreProperties>
</file>